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</p:sldIdLst>
  <p:sldSz cy="5143500" cx="9144000"/>
  <p:notesSz cx="6858000" cy="9144000"/>
  <p:embeddedFontLst>
    <p:embeddedFont>
      <p:font typeface="Roboto Mono Medium"/>
      <p:regular r:id="rId137"/>
      <p:bold r:id="rId138"/>
      <p:italic r:id="rId139"/>
      <p:boldItalic r:id="rId140"/>
    </p:embeddedFont>
    <p:embeddedFont>
      <p:font typeface="Roboto"/>
      <p:regular r:id="rId141"/>
      <p:bold r:id="rId142"/>
      <p:italic r:id="rId143"/>
      <p:boldItalic r:id="rId144"/>
    </p:embeddedFont>
    <p:embeddedFont>
      <p:font typeface="Open Sans SemiBold"/>
      <p:regular r:id="rId145"/>
      <p:bold r:id="rId146"/>
      <p:italic r:id="rId147"/>
      <p:boldItalic r:id="rId148"/>
    </p:embeddedFont>
    <p:embeddedFont>
      <p:font typeface="Open Sans ExtraBold"/>
      <p:bold r:id="rId149"/>
      <p:boldItalic r:id="rId150"/>
    </p:embeddedFont>
    <p:embeddedFont>
      <p:font typeface="Open Sans Medium"/>
      <p:regular r:id="rId151"/>
      <p:bold r:id="rId152"/>
      <p:italic r:id="rId153"/>
      <p:boldItalic r:id="rId154"/>
    </p:embeddedFont>
    <p:embeddedFont>
      <p:font typeface="Roboto Mono"/>
      <p:regular r:id="rId155"/>
      <p:bold r:id="rId156"/>
      <p:italic r:id="rId157"/>
      <p:boldItalic r:id="rId158"/>
    </p:embeddedFont>
    <p:embeddedFont>
      <p:font typeface="Open Sans Light"/>
      <p:regular r:id="rId159"/>
      <p:bold r:id="rId160"/>
      <p:italic r:id="rId161"/>
      <p:boldItalic r:id="rId162"/>
    </p:embeddedFont>
    <p:embeddedFont>
      <p:font typeface="Open Sans"/>
      <p:regular r:id="rId163"/>
      <p:bold r:id="rId164"/>
      <p:italic r:id="rId165"/>
      <p:boldItalic r:id="rId1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167" roundtripDataSignature="AMtx7mhWpmToxFh/iYhccnR3rv3vEdgW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BB823ED-4793-479A-AA87-A9DF0B549952}">
  <a:tblStyle styleId="{8BB823ED-4793-479A-AA87-A9DF0B549952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BE6ED"/>
          </a:solidFill>
        </a:fill>
      </a:tcStyle>
    </a:wholeTbl>
    <a:band1H>
      <a:tcTxStyle b="off" i="off"/>
      <a:tcStyle>
        <a:fill>
          <a:solidFill>
            <a:srgbClr val="F7CAD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F7CADA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font" Target="fonts/OpenSansExtraBold-boldItalic.fntdata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font" Target="fonts/OpenSansExtraBold-bold.fntdata"/><Relationship Id="rId4" Type="http://schemas.openxmlformats.org/officeDocument/2006/relationships/tableStyles" Target="tableStyles.xml"/><Relationship Id="rId148" Type="http://schemas.openxmlformats.org/officeDocument/2006/relationships/font" Target="fonts/OpenSansSemiBold-boldItalic.fntdata"/><Relationship Id="rId9" Type="http://schemas.openxmlformats.org/officeDocument/2006/relationships/slide" Target="slides/slide3.xml"/><Relationship Id="rId143" Type="http://schemas.openxmlformats.org/officeDocument/2006/relationships/font" Target="fonts/Roboto-italic.fntdata"/><Relationship Id="rId142" Type="http://schemas.openxmlformats.org/officeDocument/2006/relationships/font" Target="fonts/Roboto-bold.fntdata"/><Relationship Id="rId141" Type="http://schemas.openxmlformats.org/officeDocument/2006/relationships/font" Target="fonts/Roboto-regular.fntdata"/><Relationship Id="rId140" Type="http://schemas.openxmlformats.org/officeDocument/2006/relationships/font" Target="fonts/RobotoMonoMedium-boldItalic.fntdata"/><Relationship Id="rId5" Type="http://schemas.openxmlformats.org/officeDocument/2006/relationships/slideMaster" Target="slideMasters/slideMaster1.xml"/><Relationship Id="rId147" Type="http://schemas.openxmlformats.org/officeDocument/2006/relationships/font" Target="fonts/OpenSansSemiBold-italic.fntdata"/><Relationship Id="rId6" Type="http://schemas.openxmlformats.org/officeDocument/2006/relationships/notesMaster" Target="notesMasters/notesMaster1.xml"/><Relationship Id="rId146" Type="http://schemas.openxmlformats.org/officeDocument/2006/relationships/font" Target="fonts/OpenSansSemiBold-bold.fntdata"/><Relationship Id="rId7" Type="http://schemas.openxmlformats.org/officeDocument/2006/relationships/slide" Target="slides/slide1.xml"/><Relationship Id="rId145" Type="http://schemas.openxmlformats.org/officeDocument/2006/relationships/font" Target="fonts/OpenSansSemiBold-regular.fntdata"/><Relationship Id="rId8" Type="http://schemas.openxmlformats.org/officeDocument/2006/relationships/slide" Target="slides/slide2.xml"/><Relationship Id="rId144" Type="http://schemas.openxmlformats.org/officeDocument/2006/relationships/font" Target="fonts/Roboto-boldItalic.fntdata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font" Target="fonts/RobotoMonoMedium-italic.fntdata"/><Relationship Id="rId138" Type="http://schemas.openxmlformats.org/officeDocument/2006/relationships/font" Target="fonts/RobotoMonoMedium-bold.fntdata"/><Relationship Id="rId137" Type="http://schemas.openxmlformats.org/officeDocument/2006/relationships/font" Target="fonts/RobotoMonoMedium-regular.fntdata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165" Type="http://schemas.openxmlformats.org/officeDocument/2006/relationships/font" Target="fonts/OpenSans-italic.fntdata"/><Relationship Id="rId69" Type="http://schemas.openxmlformats.org/officeDocument/2006/relationships/slide" Target="slides/slide63.xml"/><Relationship Id="rId164" Type="http://schemas.openxmlformats.org/officeDocument/2006/relationships/font" Target="fonts/OpenSans-bold.fntdata"/><Relationship Id="rId163" Type="http://schemas.openxmlformats.org/officeDocument/2006/relationships/font" Target="fonts/OpenSans-regular.fntdata"/><Relationship Id="rId162" Type="http://schemas.openxmlformats.org/officeDocument/2006/relationships/font" Target="fonts/OpenSansLight-boldItalic.fntdata"/><Relationship Id="rId167" Type="http://customschemas.google.com/relationships/presentationmetadata" Target="metadata"/><Relationship Id="rId166" Type="http://schemas.openxmlformats.org/officeDocument/2006/relationships/font" Target="fonts/OpenSans-boldItalic.fntdata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font" Target="fonts/OpenSansLight-italic.fntdata"/><Relationship Id="rId54" Type="http://schemas.openxmlformats.org/officeDocument/2006/relationships/slide" Target="slides/slide48.xml"/><Relationship Id="rId160" Type="http://schemas.openxmlformats.org/officeDocument/2006/relationships/font" Target="fonts/OpenSansLight-bold.fntdata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159" Type="http://schemas.openxmlformats.org/officeDocument/2006/relationships/font" Target="fonts/OpenSansLight-regular.fntdata"/><Relationship Id="rId59" Type="http://schemas.openxmlformats.org/officeDocument/2006/relationships/slide" Target="slides/slide53.xml"/><Relationship Id="rId154" Type="http://schemas.openxmlformats.org/officeDocument/2006/relationships/font" Target="fonts/OpenSansMedium-boldItalic.fntdata"/><Relationship Id="rId58" Type="http://schemas.openxmlformats.org/officeDocument/2006/relationships/slide" Target="slides/slide52.xml"/><Relationship Id="rId153" Type="http://schemas.openxmlformats.org/officeDocument/2006/relationships/font" Target="fonts/OpenSansMedium-italic.fntdata"/><Relationship Id="rId152" Type="http://schemas.openxmlformats.org/officeDocument/2006/relationships/font" Target="fonts/OpenSansMedium-bold.fntdata"/><Relationship Id="rId151" Type="http://schemas.openxmlformats.org/officeDocument/2006/relationships/font" Target="fonts/OpenSansMedium-regular.fntdata"/><Relationship Id="rId158" Type="http://schemas.openxmlformats.org/officeDocument/2006/relationships/font" Target="fonts/RobotoMono-boldItalic.fntdata"/><Relationship Id="rId157" Type="http://schemas.openxmlformats.org/officeDocument/2006/relationships/font" Target="fonts/RobotoMono-italic.fntdata"/><Relationship Id="rId156" Type="http://schemas.openxmlformats.org/officeDocument/2006/relationships/font" Target="fonts/RobotoMono-bold.fntdata"/><Relationship Id="rId155" Type="http://schemas.openxmlformats.org/officeDocument/2006/relationships/font" Target="fonts/RobotoMon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začátečnice!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/>
              <a:t>Zkušenost s Scratch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" name="Google Shape;96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336f4803595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8" name="Google Shape;738;g336f480359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36f4803595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5" name="Google Shape;745;g336f48035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1" name="Google Shape;751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7" name="Google Shape;757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7" name="Google Shape;767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3" name="Google Shape;773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9" name="Google Shape;779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339c4068ec4_4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5" name="Google Shape;785;g339c4068ec4_4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39c4068ec4_4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1" name="Google Shape;791;g339c4068ec4_4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339c4068ec4_4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7" name="Google Shape;797;g339c4068ec4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Odkud jste?</a:t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39c4068ec4_4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5" name="Google Shape;805;g339c4068ec4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39c4068ec4_4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8" name="Google Shape;818;g339c4068ec4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339c4068ec4_4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4" name="Google Shape;824;g339c4068ec4_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3c3b214c8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0" name="Google Shape;830;g33c3b214c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33c3b214c8a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6" name="Google Shape;836;g33c3b214c8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33c3b214c8a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2" name="Google Shape;842;g33c3b214c8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3c3b214c8a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8" name="Google Shape;848;g33c3b214c8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3f3106c8aa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4" name="Google Shape;854;g33f3106c8a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33e8c4d7208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0" name="Google Shape;860;g33e8c4d72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33e8c4d7208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6" name="Google Shape;866;g33e8c4d720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33e8c4d7208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3" name="Google Shape;873;g33e8c4d720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33e8c4d7208_0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4" name="Google Shape;904;g33e8c4d720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33e8c4d7208_0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6" name="Google Shape;936;g33e8c4d7208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33e8c4d7208_0_1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2" name="Google Shape;972;g33e8c4d720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33e8c4d7208_0_1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9" name="Google Shape;989;g33e8c4d7208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34177ddf504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3" name="Google Shape;1033;g34177ddf5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34177ddf504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9" name="Google Shape;1039;g34177ddf50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34177ddf504_0_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5" name="Google Shape;1045;g34177ddf50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34177ddf504_0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1" name="Google Shape;1051;g34177ddf50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34177ddf504_0_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7" name="Google Shape;1057;g34177ddf50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Jaké jsou mýty podle vás?</a:t>
            </a:r>
            <a:endParaRPr sz="1400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34177ddf504_0_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3" name="Google Shape;1063;g34177ddf50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cs-CZ" sz="1800">
                <a:latin typeface="Calibri"/>
                <a:ea typeface="Calibri"/>
                <a:cs typeface="Calibri"/>
                <a:sym typeface="Calibri"/>
              </a:rPr>
              <a:t>Film Nová šichta</a:t>
            </a:r>
            <a:endParaRPr/>
          </a:p>
          <a:p>
            <a:pPr indent="6985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6985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8eb00e01f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28eb00e0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otec Lord Byron (básník) - matka ji vedla k technickému studiu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cs-CZ" sz="1050">
                <a:solidFill>
                  <a:srgbClr val="202122"/>
                </a:solidFill>
                <a:highlight>
                  <a:srgbClr val="FFFFFF"/>
                </a:highlight>
              </a:rPr>
              <a:t>Liskov substitution principle</a:t>
            </a:r>
            <a:r>
              <a:rPr lang="cs-CZ" sz="1050">
                <a:solidFill>
                  <a:srgbClr val="202122"/>
                </a:solidFill>
                <a:highlight>
                  <a:srgbClr val="FFFFFF"/>
                </a:highlight>
              </a:rPr>
              <a:t> (</a:t>
            </a:r>
            <a:r>
              <a:rPr b="1" lang="cs-CZ" sz="1050">
                <a:solidFill>
                  <a:srgbClr val="202122"/>
                </a:solidFill>
                <a:highlight>
                  <a:srgbClr val="FFFFFF"/>
                </a:highlight>
              </a:rPr>
              <a:t>LSP</a:t>
            </a:r>
            <a:r>
              <a:rPr lang="cs-CZ" sz="1050">
                <a:solidFill>
                  <a:srgbClr val="202122"/>
                </a:solidFill>
                <a:highlight>
                  <a:srgbClr val="FFFFFF"/>
                </a:highlight>
              </a:rPr>
              <a:t>)</a:t>
            </a:r>
            <a:endParaRPr sz="14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Apollo 11</a:t>
            </a:r>
            <a:br>
              <a:rPr lang="cs-CZ">
                <a:solidFill>
                  <a:schemeClr val="dk1"/>
                </a:solidFill>
              </a:rPr>
            </a:br>
            <a:r>
              <a:rPr lang="cs-CZ">
                <a:solidFill>
                  <a:schemeClr val="dk1"/>
                </a:solidFill>
              </a:rPr>
              <a:t>E</a:t>
            </a:r>
            <a:r>
              <a:rPr lang="cs-CZ" sz="1050">
                <a:solidFill>
                  <a:srgbClr val="202122"/>
                </a:solidFill>
                <a:highlight>
                  <a:srgbClr val="FFFFFF"/>
                </a:highlight>
              </a:rPr>
              <a:t>rror detection and recovery software such as restarts and the Display Interface Routines (also known as the Priority Displays), which Hamilton designed and developed.</a:t>
            </a:r>
            <a:endParaRPr baseline="30000" sz="14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050">
                <a:solidFill>
                  <a:srgbClr val="202122"/>
                </a:solidFill>
                <a:highlight>
                  <a:srgbClr val="FFFFFF"/>
                </a:highlight>
              </a:rPr>
              <a:t>She worked to gain hands-on experience during a time when computer science courses were uncommon and software engineering courses did not exist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Dneska už programování na základních školách pro všechny žáky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Algoritmizace + psaní kódu</a:t>
            </a:r>
            <a:endParaRPr sz="14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" name="Google Shape;4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Zde můžeš jako autor výukových materiálů napsat licenční práva k výukovým materiálům, zda je chceš volně sdílet nebo ne :)</a:t>
            </a:r>
            <a:endParaRPr sz="14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Projektový manažer – člověk, který si myslím, že 9 žen porodí dítě za 1 měsíc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Analogie – kuchařka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Pyžámko – nemocné dítě, s teplotou, když bude mokrý, dej mu druhé pyžámko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cs-CZ" sz="1400">
                <a:latin typeface="Calibri"/>
                <a:ea typeface="Calibri"/>
                <a:cs typeface="Calibri"/>
                <a:sym typeface="Calibri"/>
              </a:rPr>
              <a:t>Manželka pošle manžela nakoupit: Vezmi 1 chleba, když budou mít rohlíky, tak 5.</a:t>
            </a:r>
            <a:endParaRPr/>
          </a:p>
          <a:p>
            <a:pPr indent="-6985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cs-CZ" sz="1400">
                <a:latin typeface="Calibri"/>
                <a:ea typeface="Calibri"/>
                <a:cs typeface="Calibri"/>
                <a:sym typeface="Calibri"/>
              </a:rPr>
              <a:t>Máte rohlíky, prosím?</a:t>
            </a:r>
            <a:endParaRPr/>
          </a:p>
          <a:p>
            <a:pPr indent="-6985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cs-CZ" sz="1400">
                <a:latin typeface="Calibri"/>
                <a:ea typeface="Calibri"/>
                <a:cs typeface="Calibri"/>
                <a:sym typeface="Calibri"/>
              </a:rPr>
              <a:t>Ano, máme.</a:t>
            </a:r>
            <a:endParaRPr/>
          </a:p>
          <a:p>
            <a:pPr indent="-6985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cs-CZ" sz="1400">
                <a:latin typeface="Calibri"/>
                <a:ea typeface="Calibri"/>
                <a:cs typeface="Calibri"/>
                <a:sym typeface="Calibri"/>
              </a:rPr>
              <a:t>Tak 5 chlebů.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Který jazyk je nejlepší?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- Krájení salámu – sekyrka, meč, nůž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V C++ nenapíšu web, něco je na mobilní zařízení, něco na serverové služby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Rád říkám, že programátoři jsou líní, proto si snaží usnadňovat práci a vyvíjet jazyky, které nové požadavky zvládají efektivněji, rychleji, pohodlněji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Obecné  (generické) x specialiozvané SQL, HTML)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200">
                <a:solidFill>
                  <a:srgbClr val="D1D5DB"/>
                </a:solidFill>
                <a:highlight>
                  <a:srgbClr val="343541"/>
                </a:highlight>
                <a:latin typeface="Roboto"/>
                <a:ea typeface="Roboto"/>
                <a:cs typeface="Roboto"/>
                <a:sym typeface="Roboto"/>
              </a:rPr>
              <a:t>A software library is a collection of pre-written code, routines, procedures, or functions that can be used by software developers to perform common tasks or provide specific functionality in their applications.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200">
                <a:solidFill>
                  <a:srgbClr val="D1D5DB"/>
                </a:solidFill>
                <a:highlight>
                  <a:srgbClr val="343541"/>
                </a:highlight>
                <a:latin typeface="Roboto"/>
                <a:ea typeface="Roboto"/>
                <a:cs typeface="Roboto"/>
                <a:sym typeface="Roboto"/>
              </a:rPr>
              <a:t>A software framework is a pre-built, reusable set of libraries, tools, and guidelines that provides a foundation for developing software applications. It serves as an abstraction that facilitates the development of software by providing a structure and common functionalities, allowing developers to focus on specific aspects of their application rather than dealing with low-level details.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Proč jste si ho vybrali vy?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Učil jsem se v Pascalu, v C a C++ - až C# jsem si to začal užívat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C++ programátor na školení C# testů – přepsal kód v C++ do C#</a:t>
            </a:r>
            <a:endParaRPr sz="14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9" name="Google Shape;229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3" name="Google Shape;243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9" name="Google Shape;249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/>
              <a:t>V 6. lekci jsou cykly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/>
              <a:t>10. Cyklus s podmínkou REPEAT UNTIL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/>
              <a:t>14. Podmínka IF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/>
              <a:t>18. IF ELSE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4" name="Google Shape;264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5" name="Google Shape;275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b0f96ec6c4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2b0f96ec6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b0f96ec6c4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2b0f96ec6c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Ukázat Kalkulačku</a:t>
            </a:r>
            <a:br>
              <a:rPr lang="cs-CZ" sz="1400"/>
            </a:br>
            <a:r>
              <a:rPr lang="cs-CZ" sz="1400"/>
              <a:t>https://www.w3schools.com/cs/index.php</a:t>
            </a:r>
            <a:endParaRPr sz="14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400">
                <a:solidFill>
                  <a:schemeClr val="dk1"/>
                </a:solidFill>
              </a:rPr>
              <a:t>Kamery - nahrávání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400">
                <a:solidFill>
                  <a:schemeClr val="dk1"/>
                </a:solidFill>
              </a:rPr>
              <a:t>Spustit kalkulačku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400">
                <a:solidFill>
                  <a:schemeClr val="dk1"/>
                </a:solidFill>
              </a:rPr>
              <a:t>Slunce zapadne 15.55 v Brně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400">
                <a:solidFill>
                  <a:schemeClr val="dk1"/>
                </a:solidFill>
              </a:rPr>
              <a:t>Dnes zapadá 18.44</a:t>
            </a:r>
            <a:endParaRPr sz="140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297309b769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3297309b76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297309b769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g3297309b76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/>
              <a:t>Hodnota koučů</a:t>
            </a:r>
            <a:endParaRPr/>
          </a:p>
        </p:txBody>
      </p:sp>
      <p:sp>
        <p:nvSpPr>
          <p:cNvPr id="66" name="Google Shape;66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297309b769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3297309b76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8eb00e01ff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g28eb00e01f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Příklad, nákup alkoholu, kontrola věku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Příklad, nákup alkoholu, kontrola věku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/>
              <a:t>Hádání správného intervalu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b0f96ec6c4_1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g2b0f96ec6c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Ukaž znovu if, ukaž booleanskou logiku, ukaž debugování, ukaž parsování, ukaž switch</a:t>
            </a:r>
            <a:endParaRPr sz="140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b0f96ec6c4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g2b0f96ec6c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cs-CZ" sz="1400"/>
              <a:t>Koučové – hodnota kurzu – individuální přístup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cs-CZ" sz="1400"/>
              <a:t>Podobně jako hra na hudební nástroj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-"/>
            </a:pPr>
            <a:r>
              <a:rPr lang="cs-CZ" sz="1800">
                <a:latin typeface="Calibri"/>
                <a:ea typeface="Calibri"/>
                <a:cs typeface="Calibri"/>
                <a:sym typeface="Calibri"/>
              </a:rPr>
              <a:t>Úkoly – nezaspat na začátku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b0f96ec6c4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g2b0f96ec6c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b0f96ec6c4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g2b0f96ec6c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b65f5a034e_6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g2b65f5a034e_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b65f5a034e_6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Google Shape;563;g2b65f5a034e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2" name="Google Shape;582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" name="Google Shape;588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4" name="Google Shape;594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b0f96ec6c4_1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0" name="Google Shape;600;g2b0f96ec6c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Chyba je součástí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cs-CZ" sz="1400">
                <a:latin typeface="Calibri"/>
                <a:ea typeface="Calibri"/>
                <a:cs typeface="Calibri"/>
                <a:sym typeface="Calibri"/>
              </a:rPr>
              <a:t>https://medium.com/thermo-fisher-scientific-cz/p%C5%99es-den-vyv%C3%ADjej%C3%AD-mikroskopy-po-ve%C4%8Derech-vyu%C4%8Duj%C3%AD-c-a6d9ab043d18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" name="Google Shape;606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4" name="Google Shape;634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0" name="Google Shape;640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6" name="Google Shape;646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8" name="Google Shape;658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4" name="Google Shape;664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0" name="Google Shape;670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b0f96ec6c4_1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6" name="Google Shape;676;g2b0f96ec6c4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2" name="Google Shape;682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8" name="Google Shape;688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4" name="Google Shape;694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" name="Google Shape;700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6" name="Google Shape;706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2" name="Google Shape;712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68e592eed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8" name="Google Shape;718;g268e592ee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36f4803595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4" name="Google Shape;724;g336f480359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336f4803595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2" name="Google Shape;732;g336f480359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Úvodní slide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g32662e3f897_0_6"/>
          <p:cNvSpPr txBox="1"/>
          <p:nvPr>
            <p:ph type="title"/>
          </p:nvPr>
        </p:nvSpPr>
        <p:spPr>
          <a:xfrm>
            <a:off x="445875" y="438626"/>
            <a:ext cx="5885700" cy="276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sp>
        <p:nvSpPr>
          <p:cNvPr id="10" name="Google Shape;10;g32662e3f897_0_6"/>
          <p:cNvSpPr txBox="1"/>
          <p:nvPr>
            <p:ph idx="1" type="subTitle"/>
          </p:nvPr>
        </p:nvSpPr>
        <p:spPr>
          <a:xfrm>
            <a:off x="453200" y="3202675"/>
            <a:ext cx="5135400" cy="12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i="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1" name="Google Shape;11;g32662e3f897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34550" y="4496999"/>
            <a:ext cx="1101701" cy="48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016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Základní">
  <p:cSld name="OBJECT_2_2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32662e3f897_0_10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4" name="Google Shape;14;g32662e3f897_0_1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i="0" sz="2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pic>
        <p:nvPicPr>
          <p:cNvPr id="15" name="Google Shape;15;g32662e3f897_0_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34550" y="4496999"/>
            <a:ext cx="1101701" cy="48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561">
          <p15:clr>
            <a:srgbClr val="E46962"/>
          </p15:clr>
        </p15:guide>
        <p15:guide id="2" orient="horz" pos="644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Oddělovač kapitol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32662e3f897_0_20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" name="Google Shape;18;g32662e3f897_0_20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orient="horz" pos="2304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Kód">
  <p:cSld name="OBJECT_2_2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32662e3f897_0_14"/>
          <p:cNvSpPr txBox="1"/>
          <p:nvPr>
            <p:ph idx="1" type="body"/>
          </p:nvPr>
        </p:nvSpPr>
        <p:spPr>
          <a:xfrm>
            <a:off x="453200" y="1022400"/>
            <a:ext cx="82383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1" name="Google Shape;21;g32662e3f897_0_1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i="0" sz="2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sp>
        <p:nvSpPr>
          <p:cNvPr id="22" name="Google Shape;22;g32662e3f897_0_14"/>
          <p:cNvSpPr txBox="1"/>
          <p:nvPr>
            <p:ph idx="2" type="body"/>
          </p:nvPr>
        </p:nvSpPr>
        <p:spPr>
          <a:xfrm>
            <a:off x="452850" y="2759742"/>
            <a:ext cx="82383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 Medium"/>
              <a:buChar char="•"/>
              <a:defRPr i="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indent="-3302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Medium"/>
              <a:buChar char="•"/>
              <a:defRPr i="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Mono Medium"/>
              <a:buChar char="•"/>
              <a:defRPr i="0" sz="15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 Medium"/>
              <a:buChar char="•"/>
              <a:defRPr i="0" sz="14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i="0" sz="12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i="0" sz="12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i="0" sz="12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i="0" sz="12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i="0" sz="12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/>
        </p:txBody>
      </p:sp>
      <p:pic>
        <p:nvPicPr>
          <p:cNvPr id="23" name="Google Shape;23;g32662e3f897_0_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34550" y="4496999"/>
            <a:ext cx="1101701" cy="48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561">
          <p15:clr>
            <a:srgbClr val="E46962"/>
          </p15:clr>
        </p15:guide>
        <p15:guide id="2" orient="horz" pos="64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rázdný">
  <p:cSld name="CUSTOM_2">
    <p:bg>
      <p:bgPr>
        <a:solidFill>
          <a:schemeClr val="l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Velký text">
  <p:cSld name="CUSTOM_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32662e3f897_0_23"/>
          <p:cNvSpPr txBox="1"/>
          <p:nvPr>
            <p:ph type="title"/>
          </p:nvPr>
        </p:nvSpPr>
        <p:spPr>
          <a:xfrm>
            <a:off x="1486050" y="1327650"/>
            <a:ext cx="6171900" cy="24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Malý text">
  <p:cSld name="CUSTOM_4_1_1">
    <p:bg>
      <p:bgPr>
        <a:solidFill>
          <a:schemeClr val="lt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32662e3f897_0_25"/>
          <p:cNvSpPr txBox="1"/>
          <p:nvPr>
            <p:ph type="title"/>
          </p:nvPr>
        </p:nvSpPr>
        <p:spPr>
          <a:xfrm>
            <a:off x="452625" y="1896600"/>
            <a:ext cx="82389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Medailonek">
  <p:cSld name="CUSTOM_6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32662e3f897_0_27" title="Nadpis"/>
          <p:cNvSpPr txBox="1"/>
          <p:nvPr>
            <p:ph type="title"/>
          </p:nvPr>
        </p:nvSpPr>
        <p:spPr>
          <a:xfrm>
            <a:off x="4572000" y="2002575"/>
            <a:ext cx="36699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i="0" sz="2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sp>
        <p:nvSpPr>
          <p:cNvPr id="31" name="Google Shape;31;g32662e3f897_0_27"/>
          <p:cNvSpPr txBox="1"/>
          <p:nvPr>
            <p:ph idx="1" type="body"/>
          </p:nvPr>
        </p:nvSpPr>
        <p:spPr>
          <a:xfrm>
            <a:off x="4572000" y="2860225"/>
            <a:ext cx="36699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Open Sans Light"/>
              <a:buChar char="•"/>
              <a:defRPr i="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4290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2" name="Google Shape;32;g32662e3f897_0_27"/>
          <p:cNvSpPr/>
          <p:nvPr>
            <p:ph idx="2" type="pic"/>
          </p:nvPr>
        </p:nvSpPr>
        <p:spPr>
          <a:xfrm>
            <a:off x="1193400" y="1062000"/>
            <a:ext cx="3006000" cy="3006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3" name="Google Shape;33;g32662e3f897_0_27"/>
          <p:cNvSpPr txBox="1"/>
          <p:nvPr>
            <p:ph idx="3" type="subTitle"/>
          </p:nvPr>
        </p:nvSpPr>
        <p:spPr>
          <a:xfrm>
            <a:off x="4572000" y="2369250"/>
            <a:ext cx="36699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u="none" cap="none" strike="noStrike">
                <a:solidFill>
                  <a:srgbClr val="888888"/>
                </a:solidFill>
              </a:defRPr>
            </a:lvl1pPr>
            <a:lvl2pPr lvl="1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2pPr>
            <a:lvl3pPr lvl="2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3pPr>
            <a:lvl4pPr lvl="3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4pPr>
            <a:lvl5pPr lvl="4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5pPr>
            <a:lvl6pPr lvl="5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6pPr>
            <a:lvl7pPr lvl="6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7pPr>
            <a:lvl8pPr lvl="7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8pPr>
            <a:lvl9pPr lvl="8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34" name="Google Shape;34;g32662e3f897_0_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34550" y="4496999"/>
            <a:ext cx="1101701" cy="48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52">
          <p15:clr>
            <a:srgbClr val="4A86E8"/>
          </p15:clr>
        </p15:guide>
        <p15:guide id="2" pos="2645">
          <p15:clr>
            <a:srgbClr val="4A86E8"/>
          </p15:clr>
        </p15:guide>
        <p15:guide id="3" orient="horz" pos="669">
          <p15:clr>
            <a:srgbClr val="4A86E8"/>
          </p15:clr>
        </p15:guide>
        <p15:guide id="4" orient="horz" pos="2563">
          <p15:clr>
            <a:srgbClr val="4A86E8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- Úvodní slide s partnery">
  <p:cSld name="CUSTOM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32662e3f897_0_33"/>
          <p:cNvSpPr txBox="1"/>
          <p:nvPr>
            <p:ph type="title"/>
          </p:nvPr>
        </p:nvSpPr>
        <p:spPr>
          <a:xfrm>
            <a:off x="445875" y="1018374"/>
            <a:ext cx="5885700" cy="17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g32662e3f897_0_33"/>
          <p:cNvSpPr txBox="1"/>
          <p:nvPr>
            <p:ph idx="1" type="subTitle"/>
          </p:nvPr>
        </p:nvSpPr>
        <p:spPr>
          <a:xfrm>
            <a:off x="486475" y="2727775"/>
            <a:ext cx="51021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i="0" sz="1800" u="none" cap="none" strike="noStrike">
                <a:solidFill>
                  <a:schemeClr val="lt1"/>
                </a:solidFill>
              </a:defRPr>
            </a:lvl1pPr>
            <a:lvl2pPr lvl="1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2pPr>
            <a:lvl3pPr lvl="2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3pPr>
            <a:lvl4pPr lvl="3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4pPr>
            <a:lvl5pPr lvl="4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5pPr>
            <a:lvl6pPr lvl="5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6pPr>
            <a:lvl7pPr lvl="6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7pPr>
            <a:lvl8pPr lvl="7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8pPr>
            <a:lvl9pPr lvl="8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g32662e3f897_0_33"/>
          <p:cNvSpPr txBox="1"/>
          <p:nvPr>
            <p:ph idx="2" type="subTitle"/>
          </p:nvPr>
        </p:nvSpPr>
        <p:spPr>
          <a:xfrm>
            <a:off x="1817400" y="4465325"/>
            <a:ext cx="18681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32662e3f897_0_3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b="0"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" name="Google Shape;7;g32662e3f897_0_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2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1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1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1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1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1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1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1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1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285">
          <p15:clr>
            <a:srgbClr val="000000"/>
          </p15:clr>
        </p15:guide>
        <p15:guide id="4" pos="5475">
          <p15:clr>
            <a:srgbClr val="000000"/>
          </p15:clr>
        </p15:guide>
        <p15:guide id="5" orient="horz" pos="276">
          <p15:clr>
            <a:srgbClr val="000000"/>
          </p15:clr>
        </p15:guide>
        <p15:guide id="6" orient="horz" pos="2833">
          <p15:clr>
            <a:srgbClr val="000000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52.png"/><Relationship Id="rId4" Type="http://schemas.openxmlformats.org/officeDocument/2006/relationships/image" Target="../media/image45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50.png"/><Relationship Id="rId4" Type="http://schemas.openxmlformats.org/officeDocument/2006/relationships/image" Target="../media/image4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gif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50.png"/><Relationship Id="rId4" Type="http://schemas.openxmlformats.org/officeDocument/2006/relationships/image" Target="../media/image44.png"/><Relationship Id="rId5" Type="http://schemas.openxmlformats.org/officeDocument/2006/relationships/image" Target="../media/image38.png"/><Relationship Id="rId6" Type="http://schemas.openxmlformats.org/officeDocument/2006/relationships/image" Target="../media/image42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5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55.png"/><Relationship Id="rId4" Type="http://schemas.openxmlformats.org/officeDocument/2006/relationships/image" Target="../media/image51.png"/><Relationship Id="rId5" Type="http://schemas.openxmlformats.org/officeDocument/2006/relationships/image" Target="../media/image53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0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2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chrislgarry/Apollo-11" TargetMode="External"/><Relationship Id="rId4" Type="http://schemas.openxmlformats.org/officeDocument/2006/relationships/image" Target="../media/image4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creativecommons.org/licenses/by-nc-sa/4.0/" TargetMode="External"/><Relationship Id="rId4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pypl.github.io/PYPL.html" TargetMode="External"/><Relationship Id="rId4" Type="http://schemas.openxmlformats.org/officeDocument/2006/relationships/hyperlink" Target="http://pypl.github.io/PYPL.html" TargetMode="External"/><Relationship Id="rId9" Type="http://schemas.openxmlformats.org/officeDocument/2006/relationships/image" Target="../media/image12.png"/><Relationship Id="rId5" Type="http://schemas.openxmlformats.org/officeDocument/2006/relationships/hyperlink" Target="https://insights.stackoverflow.com/survey/2021#most-popular-technologies-language" TargetMode="External"/><Relationship Id="rId6" Type="http://schemas.openxmlformats.org/officeDocument/2006/relationships/hyperlink" Target="https://www.codingame.com/work/blog/hr-news-trends/top-10-in-demand-programming-languages/" TargetMode="External"/><Relationship Id="rId7" Type="http://schemas.openxmlformats.org/officeDocument/2006/relationships/image" Target="../media/image16.png"/><Relationship Id="rId8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26.png"/><Relationship Id="rId7" Type="http://schemas.openxmlformats.org/officeDocument/2006/relationships/image" Target="../media/image14.png"/><Relationship Id="rId8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studio.code.org/hoc/1" TargetMode="External"/><Relationship Id="rId4" Type="http://schemas.openxmlformats.org/officeDocument/2006/relationships/image" Target="../media/image48.png"/><Relationship Id="rId5" Type="http://schemas.openxmlformats.org/officeDocument/2006/relationships/image" Target="../media/image22.png"/><Relationship Id="rId6" Type="http://schemas.openxmlformats.org/officeDocument/2006/relationships/image" Target="../media/image32.png"/><Relationship Id="rId7" Type="http://schemas.openxmlformats.org/officeDocument/2006/relationships/image" Target="../media/image34.png"/><Relationship Id="rId8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code.visualstudio.com/download" TargetMode="External"/><Relationship Id="rId4" Type="http://schemas.openxmlformats.org/officeDocument/2006/relationships/hyperlink" Target="http://dotnetfiddle.net" TargetMode="External"/><Relationship Id="rId5" Type="http://schemas.openxmlformats.org/officeDocument/2006/relationships/hyperlink" Target="http://dotnetfiddle.net" TargetMode="External"/><Relationship Id="rId6" Type="http://schemas.openxmlformats.org/officeDocument/2006/relationships/hyperlink" Target="http://dotnetfiddle.net" TargetMode="External"/><Relationship Id="rId7" Type="http://schemas.openxmlformats.org/officeDocument/2006/relationships/image" Target="../media/image24.png"/><Relationship Id="rId8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6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5.jpg"/><Relationship Id="rId4" Type="http://schemas.openxmlformats.org/officeDocument/2006/relationships/image" Target="../media/image30.jpg"/><Relationship Id="rId5" Type="http://schemas.openxmlformats.org/officeDocument/2006/relationships/image" Target="../media/image40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43.png"/><Relationship Id="rId4" Type="http://schemas.openxmlformats.org/officeDocument/2006/relationships/image" Target="../media/image49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"/>
          <p:cNvSpPr txBox="1"/>
          <p:nvPr>
            <p:ph type="title"/>
          </p:nvPr>
        </p:nvSpPr>
        <p:spPr>
          <a:xfrm>
            <a:off x="445875" y="87951"/>
            <a:ext cx="5885700" cy="276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C# pro začátečnice</a:t>
            </a:r>
            <a:endParaRPr/>
          </a:p>
        </p:txBody>
      </p:sp>
      <p:sp>
        <p:nvSpPr>
          <p:cNvPr id="44" name="Google Shape;44;p1"/>
          <p:cNvSpPr txBox="1"/>
          <p:nvPr>
            <p:ph idx="1" type="subTitle"/>
          </p:nvPr>
        </p:nvSpPr>
        <p:spPr>
          <a:xfrm>
            <a:off x="453200" y="2998575"/>
            <a:ext cx="5135400" cy="12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cs-CZ"/>
              <a:t>Martin Černil, Jiří Hudec</a:t>
            </a:r>
            <a:br>
              <a:rPr lang="cs-CZ"/>
            </a:br>
            <a:r>
              <a:rPr lang="cs-CZ"/>
              <a:t>Filip Eckstein, Jan Kratochvíla, Filip Pindej</a:t>
            </a:r>
            <a:br>
              <a:rPr lang="cs-CZ"/>
            </a:br>
            <a:r>
              <a:rPr lang="cs-CZ"/>
              <a:t>Jiří Michalčík, Josef Trbušek, Martina Nemethová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cs-CZ"/>
              <a:t>21.1. 2025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/>
        </p:nvSpPr>
        <p:spPr>
          <a:xfrm>
            <a:off x="453200" y="1022399"/>
            <a:ext cx="8238300" cy="31852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</a:pPr>
            <a:r>
              <a:rPr b="0" i="0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Vždy se najde v místnosti někdo, kdo se na to chce také zeptat, ale nemá odvahu.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</a:pPr>
            <a:r>
              <a:rPr b="0" i="0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Nezapomeň, že jsou tu i </a:t>
            </a:r>
            <a:r>
              <a:rPr b="1" i="0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koučové</a:t>
            </a:r>
            <a:r>
              <a:rPr b="0" i="0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kteří sem přišli, aby ti byli k dispozici. </a:t>
            </a:r>
            <a:endParaRPr b="0" i="0" sz="1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</a:pPr>
            <a:r>
              <a:rPr b="0" i="0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Vyplňuj prosím zpětnou vazbu.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cs-CZ"/>
              <a:t>ŽÁDNÝ DOTAZ NENÍ HLOUPÝ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36f4803595_0_2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JAK SKUTEČNĚ FUNGUJE NÁŠ PROGRAM?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741" name="Google Shape;741;g336f4803595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250" y="1095375"/>
            <a:ext cx="5905500" cy="1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g336f4803595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9250" y="2839375"/>
            <a:ext cx="592455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336f4803595_0_0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METODY</a:t>
            </a:r>
            <a:endParaRPr/>
          </a:p>
        </p:txBody>
      </p:sp>
      <p:sp>
        <p:nvSpPr>
          <p:cNvPr id="748" name="Google Shape;748;g336f4803595_0_0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9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METODY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54" name="Google Shape;754;p98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Jedná se o funkce, které vykonávají sadu příkazů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Metoda může mít libovolný počet </a:t>
            </a: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vstupů</a:t>
            </a:r>
            <a:r>
              <a:rPr b="1" lang="cs-CZ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b="1" lang="cs-CZ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(píšeme do kulatých závorek za název)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Metoda může a nemusí vracet </a:t>
            </a: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výstup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99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METODY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60" name="Google Shape;760;p99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Zápis hlavičky metody: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[modifikátor přístupu] </a:t>
            </a:r>
            <a:r>
              <a:rPr lang="cs-CZ"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[typ návratové hodnoty]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	[Název Funkce]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cs-CZ" sz="18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[typ parametru]</a:t>
            </a:r>
            <a:r>
              <a:rPr lang="cs-CZ" sz="18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[název parametru]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cs-CZ" sz="1200"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př. : 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public </a:t>
            </a:r>
            <a:r>
              <a:rPr lang="cs-CZ" sz="1800">
                <a:solidFill>
                  <a:schemeClr val="accent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double</a:t>
            </a:r>
            <a:r>
              <a:rPr lang="cs-CZ" sz="1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b="1" lang="cs-CZ" sz="18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VydelCisla</a:t>
            </a:r>
            <a:r>
              <a:rPr lang="cs-CZ" sz="1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</a:t>
            </a:r>
            <a:r>
              <a:rPr b="1" lang="cs-CZ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double</a:t>
            </a:r>
            <a:r>
              <a:rPr lang="cs-CZ" sz="1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cs-CZ" sz="1800">
                <a:solidFill>
                  <a:schemeClr val="accent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cislo1</a:t>
            </a:r>
            <a:r>
              <a:rPr lang="cs-CZ" sz="1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b="1" lang="cs-CZ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int</a:t>
            </a:r>
            <a:r>
              <a:rPr b="1" lang="cs-CZ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cs-CZ" sz="1800">
                <a:solidFill>
                  <a:schemeClr val="accent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cislo2</a:t>
            </a:r>
            <a:r>
              <a:rPr lang="cs-CZ" sz="1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)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61" name="Google Shape;761;p99"/>
          <p:cNvSpPr/>
          <p:nvPr/>
        </p:nvSpPr>
        <p:spPr>
          <a:xfrm rot="5400000">
            <a:off x="5310275" y="304325"/>
            <a:ext cx="185700" cy="4992000"/>
          </a:xfrm>
          <a:prstGeom prst="rightBrace">
            <a:avLst>
              <a:gd fmla="val 20584" name="adj1"/>
              <a:gd fmla="val 5000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99"/>
          <p:cNvSpPr txBox="1"/>
          <p:nvPr/>
        </p:nvSpPr>
        <p:spPr>
          <a:xfrm>
            <a:off x="5051972" y="2852875"/>
            <a:ext cx="70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vstupy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99"/>
          <p:cNvSpPr txBox="1"/>
          <p:nvPr/>
        </p:nvSpPr>
        <p:spPr>
          <a:xfrm>
            <a:off x="5210059" y="943550"/>
            <a:ext cx="70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výstup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99"/>
          <p:cNvSpPr/>
          <p:nvPr/>
        </p:nvSpPr>
        <p:spPr>
          <a:xfrm rot="6974037">
            <a:off x="5011350" y="1463490"/>
            <a:ext cx="557193" cy="13550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25400">
            <a:solidFill>
              <a:srgbClr val="B151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0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METODY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70" name="Google Shape;770;p100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Metoda bez vstupu i výstupu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public </a:t>
            </a:r>
            <a:r>
              <a:rPr lang="cs-CZ" sz="12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VypisVlastnosti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()  </a:t>
            </a:r>
            <a:r>
              <a:rPr lang="cs-CZ" sz="12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//prázdné závorky značí žádný vstup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2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void</a:t>
            </a:r>
            <a:r>
              <a:rPr b="1" lang="cs-CZ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cs-CZ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= nic = klíčové slovo pro metodu, která nevrací žádný výstup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Metoda se vstupem a výstupem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public </a:t>
            </a:r>
            <a:r>
              <a:rPr lang="cs-CZ" sz="12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VydelCisla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cs-CZ" sz="12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200">
                <a:latin typeface="Roboto Mono"/>
                <a:ea typeface="Roboto Mono"/>
                <a:cs typeface="Roboto Mono"/>
                <a:sym typeface="Roboto Mono"/>
              </a:rPr>
              <a:t>cislo1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cs-CZ" sz="12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200">
                <a:latin typeface="Roboto Mono"/>
                <a:ea typeface="Roboto Mono"/>
                <a:cs typeface="Roboto Mono"/>
                <a:sym typeface="Roboto Mono"/>
              </a:rPr>
              <a:t>cislo2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b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cs-CZ" sz="12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//vstupem jsou proměnné cislo1 a cislo2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2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double</a:t>
            </a:r>
            <a:r>
              <a:rPr b="1" lang="cs-CZ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cs-CZ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= datový typ proměnné, kterou metoda vrací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Metoda s výstupem musí obsahovat příkaz </a:t>
            </a:r>
            <a:r>
              <a:rPr lang="cs-CZ" sz="1200">
                <a:solidFill>
                  <a:schemeClr val="accen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return</a:t>
            </a:r>
            <a:r>
              <a:rPr lang="cs-CZ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s definovaným typem výstupu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Lze i kombinace - metoda s výstupem bez vstupu a naopak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public </a:t>
            </a:r>
            <a:r>
              <a:rPr lang="cs-CZ" sz="12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VypisVlastnosti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(); </a:t>
            </a:r>
            <a:r>
              <a:rPr lang="cs-CZ" sz="12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//uloží vlastnosti do stringu</a:t>
            </a:r>
            <a:endParaRPr sz="1200">
              <a:solidFill>
                <a:schemeClr val="accent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0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METODY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76" name="Google Shape;776;p101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Ukázka použití return:</a:t>
            </a:r>
            <a:endParaRPr sz="1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public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VydelCisla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cislo1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cislo2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cislo1/cislo2;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Jak zavolat metodu s výstupem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vysledek =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VydelCisla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(7, 3)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// výstup se uloží do proměnné výsledek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Console.WriteLine(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VydelCisla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(7, 3)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// výstup se rovnou vypíše do konzole </a:t>
            </a:r>
            <a:br>
              <a:rPr lang="cs-CZ" sz="1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// místo konkrétních čísel lze samozřejmě dosadit proměnné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9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UKONČOVACÍ PŘÍKAZY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82" name="Google Shape;782;p91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public </a:t>
            </a: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VydelCisla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cislo1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cislo2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cislo1/cislo2;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public </a:t>
            </a: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PredstavSe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jmeno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“Ahoj, 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jmenuji se ” 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+ 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jmeno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339c4068ec4_4_47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LEKCE 6</a:t>
            </a:r>
            <a:endParaRPr/>
          </a:p>
        </p:txBody>
      </p:sp>
      <p:sp>
        <p:nvSpPr>
          <p:cNvPr id="788" name="Google Shape;788;g339c4068ec4_4_47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cs-CZ"/>
              <a:t>OBJEKTOVĚ ORIENTOVANÉ PROGRAMOVÁNÍ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339c4068ec4_4_52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OBJEKTOVĚ ORIENTOVANÉ PROGRAMOVÁNÍ</a:t>
            </a:r>
            <a:endParaRPr/>
          </a:p>
        </p:txBody>
      </p:sp>
      <p:sp>
        <p:nvSpPr>
          <p:cNvPr id="794" name="Google Shape;794;g339c4068ec4_4_52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Objekty, instance, třídy</a:t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339c4068ec4_4_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OBJEKT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00" name="Google Shape;800;g339c4068ec4_4_5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Instance, </a:t>
            </a:r>
            <a:r>
              <a:rPr lang="cs-CZ" sz="1800">
                <a:solidFill>
                  <a:schemeClr val="accen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konkrétní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existující předmět/entita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 programu existuje jen po dobu jeho běhu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Vzniká na základě definice třídy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01" name="Google Shape;801;g339c4068ec4_4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942" y="2805886"/>
            <a:ext cx="1441825" cy="144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g339c4068ec4_4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7684" y="2078936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Aneb zpětnou vazbu si rádi vyslechneme i </a:t>
            </a:r>
            <a:r>
              <a:rPr lang="cs-CZ" strike="sngStrike"/>
              <a:t>u piva</a:t>
            </a:r>
            <a:r>
              <a:rPr lang="cs-CZ"/>
              <a:t> ústně.</a:t>
            </a:r>
            <a:endParaRPr/>
          </a:p>
        </p:txBody>
      </p:sp>
      <p:sp>
        <p:nvSpPr>
          <p:cNvPr id="105" name="Google Shape;105;p2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HOSPODA?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descr="Richard Hammond Drinks GIF by DriveTribe" id="106" name="Google Shape;10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9425" y="1955943"/>
            <a:ext cx="2845156" cy="1607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339c4068ec4_4_12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TŘÍDA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08" name="Google Shape;808;g339c4068ec4_4_12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Předpis, na základě kterého se vytváří objekt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Definuje </a:t>
            </a:r>
            <a:r>
              <a:rPr lang="cs-CZ" sz="1800">
                <a:solidFill>
                  <a:schemeClr val="accen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vlastnosti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objektu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Definuje </a:t>
            </a:r>
            <a:r>
              <a:rPr lang="cs-CZ" sz="1800">
                <a:solidFill>
                  <a:schemeClr val="accen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metody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objektu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09" name="Google Shape;809;g339c4068ec4_4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6900" y="3218988"/>
            <a:ext cx="1302998" cy="121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g339c4068ec4_4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77375" y="3152250"/>
            <a:ext cx="1446500" cy="1345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OpenMoji-black 1F34F.svg - Wikimedia Commons" id="811" name="Google Shape;811;g339c4068ec4_4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6900" y="327025"/>
            <a:ext cx="1826100" cy="1826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ellow apple | Free SVG" id="812" name="Google Shape;812;g339c4068ec4_4_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6425" y="3219000"/>
            <a:ext cx="1303000" cy="1303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3" name="Google Shape;813;g339c4068ec4_4_12"/>
          <p:cNvCxnSpPr/>
          <p:nvPr/>
        </p:nvCxnSpPr>
        <p:spPr>
          <a:xfrm flipH="1" rot="10800000">
            <a:off x="5087175" y="1982550"/>
            <a:ext cx="1231200" cy="11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4" name="Google Shape;814;g339c4068ec4_4_12"/>
          <p:cNvCxnSpPr>
            <a:stCxn id="809" idx="0"/>
            <a:endCxn id="811" idx="2"/>
          </p:cNvCxnSpPr>
          <p:nvPr/>
        </p:nvCxnSpPr>
        <p:spPr>
          <a:xfrm flipH="1" rot="10800000">
            <a:off x="6538399" y="2153088"/>
            <a:ext cx="261600" cy="106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5" name="Google Shape;815;g339c4068ec4_4_12"/>
          <p:cNvCxnSpPr>
            <a:stCxn id="810" idx="0"/>
          </p:cNvCxnSpPr>
          <p:nvPr/>
        </p:nvCxnSpPr>
        <p:spPr>
          <a:xfrm rot="10800000">
            <a:off x="7312525" y="2040750"/>
            <a:ext cx="788100" cy="111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339c4068ec4_4_1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TŘÍDA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21" name="Google Shape;821;g339c4068ec4_4_17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Jablko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Barva;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Tvar;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MaStopku;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Velikost;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VypisVlastnosti()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{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Console.WriteLine("Moje barva je {0}, jsem {1}, moje 					velikost je {2}.", Barva, Tvar, Velikost);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339c4068ec4_4_22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PRÁCE S OBJEKTEM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27" name="Google Shape;827;g339c4068ec4_4_22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objekt nejprve vytvoříme 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Jablko pepa = </a:t>
            </a: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Jablko();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cs-CZ" sz="15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//</a:t>
            </a:r>
            <a:r>
              <a:rPr lang="cs-CZ"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vytvořili jsme proměnnou pepa datového typu Jablko</a:t>
            </a:r>
            <a:endParaRPr sz="1800">
              <a:solidFill>
                <a:schemeClr val="accent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existujícímu objektu můžeme nastavit konkrétní hodnoty do </a:t>
            </a:r>
            <a:r>
              <a:rPr lang="cs-CZ" sz="1800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vlastností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pepa.Barva = "zelená";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pepa.Velikost = 10;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na existujícím objektu můžeme zavolat </a:t>
            </a:r>
            <a:r>
              <a:rPr lang="cs-CZ" sz="1800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metodu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definovanou v jeho třídě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pepa.VypisVlastnosti();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3c3b214c8a_0_0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LEKCE 7</a:t>
            </a:r>
            <a:endParaRPr/>
          </a:p>
        </p:txBody>
      </p:sp>
      <p:sp>
        <p:nvSpPr>
          <p:cNvPr id="833" name="Google Shape;833;g33c3b214c8a_0_0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cs-CZ"/>
              <a:t>OBJEKTOVĚ ORIENTOVANÉ PROGRAMOVÁNÍ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33c3b214c8a_0_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KONSTRUKTOR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39" name="Google Shape;839;g33c3b214c8a_0_5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Metoda pro vytvoření objektu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Existuje v každé třídě automaticky - defaultně je bez vstupů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Pokud chceme již při vytváření objektu nadefinovat konkrétní vlastnosti, je nutné vytvořit vlastní konstruktor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Třída může mít více než jeden konstruktor - tj. více než jeden způsob vytváření objektů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33c3b214c8a_0_1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KONSTRUKTOR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45" name="Google Shape;845;g33c3b214c8a_0_10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Vytvoříme objekt, kterému rovnou přiřadíme hodnoty vlastností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Tiskarna canon = </a:t>
            </a: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Tiskarna("Canon", 2018);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Ve třídě jsme předtím nadefinovali vlastní konstruktor, který umí přijmout proměnné na vstupu a přiřadit je k požadovaným vlastnostem objektu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public Tiskarna(</a:t>
            </a: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znacka, </a:t>
            </a: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rokVyroby)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{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   Znacka = znacka;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   RokVyroby = rokVyroby;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}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33c3b214c8a_0_1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MODIFIKÁTOR PŘÍSTUPU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51" name="Google Shape;851;g33c3b214c8a_0_15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= daná vlastnost nebo metoda je přístupná odkudkoli z kódu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= daná vlastnost nebo metoda je přístupná pouze uvnitř třídy, kde byla definovaná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Na kurzu pro začátečnice si bohatě vystačíme s přístupem </a:t>
            </a: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☺</a:t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Musíme ho používat, protože výchozí je </a:t>
            </a: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33f3106c8aa_0_1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LEKCE 8</a:t>
            </a:r>
            <a:endParaRPr/>
          </a:p>
        </p:txBody>
      </p:sp>
      <p:sp>
        <p:nvSpPr>
          <p:cNvPr id="857" name="Google Shape;857;g33f3106c8aa_0_1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cs-CZ"/>
              <a:t>OBJEKTOVĚ ORIENTOVANÉ PROGRAMOVÁNÍ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cs-CZ"/>
              <a:t>POKRAČOVÁNÍ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3e8c4d7208_0_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STATICKÉ METODY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63" name="Google Shape;863;g33e8c4d7208_0_0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Tyto metody lze použít/volat i bez existujícího objektu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 definici musíme použít klíčové slovo static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public </a:t>
            </a: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VydelCisla(</a:t>
            </a: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cislo1, </a:t>
            </a: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cislo2)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Metoda se volá stejně, akorát bez objektu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vysledek = VydelCisla(7, 3)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Využijete např. v metodě Main pro </a:t>
            </a:r>
            <a:r>
              <a:rPr b="1" lang="cs-CZ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opakované operace</a:t>
            </a:r>
            <a:r>
              <a:rPr lang="cs-CZ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POZOR</a:t>
            </a:r>
            <a:r>
              <a:rPr lang="cs-CZ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 pokud je statická metoda v jiné třídě než tam, kde ji voláte, musíte místo objektu použít název té třídy: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vysledek = Trida.VydelCisla(7, 3)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3e8c4d7208_0_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ZÁVĚREČNÝ ÚKOL - CO OČEKÁVAT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69" name="Google Shape;869;g33e8c4d7208_0_5"/>
          <p:cNvSpPr txBox="1"/>
          <p:nvPr>
            <p:ph idx="1" type="body"/>
          </p:nvPr>
        </p:nvSpPr>
        <p:spPr>
          <a:xfrm>
            <a:off x="453200" y="1022400"/>
            <a:ext cx="4941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/>
              <a:t>Kalkulačka v6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cs-CZ"/>
              <a:t>Otevíráme s nulovou hodnotou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cs-CZ"/>
              <a:t>Střídavě zadáváme čísla a operátory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cs-CZ"/>
              <a:t>Dokážeme získat výsledek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b="1" lang="cs-CZ">
                <a:latin typeface="Open Sans"/>
                <a:ea typeface="Open Sans"/>
                <a:cs typeface="Open Sans"/>
                <a:sym typeface="Open Sans"/>
              </a:rPr>
              <a:t>Nepovinné</a:t>
            </a:r>
            <a:r>
              <a:rPr lang="cs-CZ"/>
              <a:t>: </a:t>
            </a:r>
            <a:br>
              <a:rPr lang="cs-CZ"/>
            </a:br>
            <a:r>
              <a:rPr lang="cs-CZ"/>
              <a:t>Grafické rozhraní Blazor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70" name="Google Shape;870;g33e8c4d7208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03426" y="891325"/>
            <a:ext cx="2488075" cy="328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ÚVOD DO PROGRAMOVÁNÍ</a:t>
            </a:r>
            <a:endParaRPr/>
          </a:p>
        </p:txBody>
      </p:sp>
      <p:sp>
        <p:nvSpPr>
          <p:cNvPr id="112" name="Google Shape;112;p22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5" name="Google Shape;875;g33e8c4d7208_0_11"/>
          <p:cNvGrpSpPr/>
          <p:nvPr/>
        </p:nvGrpSpPr>
        <p:grpSpPr>
          <a:xfrm>
            <a:off x="3073838" y="2013875"/>
            <a:ext cx="1944600" cy="1569600"/>
            <a:chOff x="3071457" y="2013875"/>
            <a:chExt cx="1944600" cy="1569600"/>
          </a:xfrm>
        </p:grpSpPr>
        <p:sp>
          <p:nvSpPr>
            <p:cNvPr id="876" name="Google Shape;876;g33e8c4d7208_0_11"/>
            <p:cNvSpPr/>
            <p:nvPr/>
          </p:nvSpPr>
          <p:spPr>
            <a:xfrm flipH="1" rot="10800000">
              <a:off x="3071457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D5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g33e8c4d7208_0_11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cs-CZ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- </a:t>
              </a:r>
              <a: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Nekonečný while</a:t>
              </a:r>
              <a:b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- Logika ukončení programu</a:t>
              </a:r>
              <a:b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endPara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78" name="Google Shape;878;g33e8c4d7208_0_11"/>
            <p:cNvSpPr txBox="1"/>
            <p:nvPr/>
          </p:nvSpPr>
          <p:spPr>
            <a:xfrm>
              <a:off x="3409844" y="2147738"/>
              <a:ext cx="12642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cs-CZ" sz="15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Main</a:t>
              </a:r>
              <a:br>
                <a:rPr b="1" i="0" lang="cs-CZ" sz="11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i="0" lang="cs-CZ" sz="11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(jádro programu)</a:t>
              </a:r>
              <a:endPara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79" name="Google Shape;879;g33e8c4d7208_0_1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ZÁVĚREČNÝ ÚKOL - NÁSTIN ZADÁNÍ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880" name="Google Shape;880;g33e8c4d7208_0_11"/>
          <p:cNvGrpSpPr/>
          <p:nvPr/>
        </p:nvGrpSpPr>
        <p:grpSpPr>
          <a:xfrm>
            <a:off x="1131625" y="2013875"/>
            <a:ext cx="1944600" cy="1569600"/>
            <a:chOff x="1126863" y="2013875"/>
            <a:chExt cx="1944600" cy="1569600"/>
          </a:xfrm>
        </p:grpSpPr>
        <p:sp>
          <p:nvSpPr>
            <p:cNvPr id="881" name="Google Shape;881;g33e8c4d7208_0_11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307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g33e8c4d7208_0_11"/>
            <p:cNvSpPr txBox="1"/>
            <p:nvPr/>
          </p:nvSpPr>
          <p:spPr>
            <a:xfrm>
              <a:off x="1147863" y="2147738"/>
              <a:ext cx="19026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cs-CZ" sz="15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Interakce s Konzolí</a:t>
              </a:r>
              <a:br>
                <a:rPr b="1" i="0" lang="cs-CZ" sz="11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i="0" lang="cs-CZ" sz="11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(statické metody / třída)</a:t>
              </a:r>
              <a:endPara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0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3" name="Google Shape;883;g33e8c4d7208_0_11"/>
            <p:cNvSpPr txBox="1"/>
            <p:nvPr/>
          </p:nvSpPr>
          <p:spPr>
            <a:xfrm>
              <a:off x="1253312" y="2716350"/>
              <a:ext cx="16902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cs-CZ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- </a:t>
              </a:r>
              <a: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Ověření vstupů uživatele</a:t>
              </a:r>
              <a:b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- Vracení správných datových   typů</a:t>
              </a:r>
              <a:b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b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endParaRPr b="0" i="0" sz="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84" name="Google Shape;884;g33e8c4d7208_0_11"/>
          <p:cNvGrpSpPr/>
          <p:nvPr/>
        </p:nvGrpSpPr>
        <p:grpSpPr>
          <a:xfrm>
            <a:off x="5488463" y="2013875"/>
            <a:ext cx="3001200" cy="1569600"/>
            <a:chOff x="5015938" y="2013875"/>
            <a:chExt cx="3001200" cy="1569600"/>
          </a:xfrm>
        </p:grpSpPr>
        <p:sp>
          <p:nvSpPr>
            <p:cNvPr id="885" name="Google Shape;885;g33e8c4d7208_0_11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942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g33e8c4d7208_0_11"/>
            <p:cNvSpPr txBox="1"/>
            <p:nvPr/>
          </p:nvSpPr>
          <p:spPr>
            <a:xfrm>
              <a:off x="5308001" y="21508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cs-CZ" sz="15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Kalkulacka</a:t>
              </a:r>
              <a:br>
                <a:rPr b="1" i="0" lang="cs-CZ" sz="11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i="0" lang="cs-CZ" sz="11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(třída s počítací logikou)</a:t>
              </a:r>
              <a:endParaRPr b="0"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7" name="Google Shape;887;g33e8c4d7208_0_11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cs-CZ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- </a:t>
              </a:r>
              <a:r>
                <a:rPr b="0" i="0" lang="cs-CZ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Pamatuje si aktuální výsledek</a:t>
              </a:r>
              <a:br>
                <a:rPr b="0" i="0" lang="cs-CZ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cs-CZ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- Dokáže říct, jaké operátory podporuje</a:t>
              </a:r>
              <a:br>
                <a:rPr b="0" i="0" lang="cs-CZ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cs-CZ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- Dokáže vrátit aktuální výsledek</a:t>
              </a:r>
              <a:br>
                <a:rPr b="0" i="0" lang="cs-CZ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endParaRPr b="0"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88" name="Google Shape;888;g33e8c4d7208_0_11"/>
          <p:cNvGrpSpPr/>
          <p:nvPr/>
        </p:nvGrpSpPr>
        <p:grpSpPr>
          <a:xfrm>
            <a:off x="4885523" y="2701358"/>
            <a:ext cx="602790" cy="260379"/>
            <a:chOff x="4858109" y="2631368"/>
            <a:chExt cx="316442" cy="315000"/>
          </a:xfrm>
        </p:grpSpPr>
        <p:sp>
          <p:nvSpPr>
            <p:cNvPr id="889" name="Google Shape;889;g33e8c4d7208_0_11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g33e8c4d7208_0_11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fmla="val 32020" name="adj1"/>
                <a:gd fmla="val 66970" name="adj2"/>
              </a:avLst>
            </a:prstGeom>
            <a:solidFill>
              <a:srgbClr val="0D5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br>
                <a:rPr b="0" i="0" lang="cs-CZ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1" name="Google Shape;891;g33e8c4d7208_0_11"/>
          <p:cNvGrpSpPr/>
          <p:nvPr/>
        </p:nvGrpSpPr>
        <p:grpSpPr>
          <a:xfrm>
            <a:off x="2948281" y="2701272"/>
            <a:ext cx="260366" cy="260366"/>
            <a:chOff x="3157188" y="909150"/>
            <a:chExt cx="470400" cy="470400"/>
          </a:xfrm>
        </p:grpSpPr>
        <p:sp>
          <p:nvSpPr>
            <p:cNvPr id="892" name="Google Shape;892;g33e8c4d7208_0_11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g33e8c4d7208_0_11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rgbClr val="307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94" name="Google Shape;894;g33e8c4d7208_0_11"/>
          <p:cNvCxnSpPr/>
          <p:nvPr/>
        </p:nvCxnSpPr>
        <p:spPr>
          <a:xfrm>
            <a:off x="1080063" y="3864050"/>
            <a:ext cx="3976500" cy="6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5" name="Google Shape;895;g33e8c4d7208_0_11"/>
          <p:cNvCxnSpPr/>
          <p:nvPr/>
        </p:nvCxnSpPr>
        <p:spPr>
          <a:xfrm flipH="1" rot="10800000">
            <a:off x="5437263" y="3870325"/>
            <a:ext cx="3254100" cy="6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6" name="Google Shape;896;g33e8c4d7208_0_11"/>
          <p:cNvCxnSpPr/>
          <p:nvPr/>
        </p:nvCxnSpPr>
        <p:spPr>
          <a:xfrm rot="10800000">
            <a:off x="1092338" y="3667550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7" name="Google Shape;897;g33e8c4d7208_0_11"/>
          <p:cNvCxnSpPr/>
          <p:nvPr/>
        </p:nvCxnSpPr>
        <p:spPr>
          <a:xfrm rot="10800000">
            <a:off x="5056563" y="3667550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8" name="Google Shape;898;g33e8c4d7208_0_11"/>
          <p:cNvCxnSpPr/>
          <p:nvPr/>
        </p:nvCxnSpPr>
        <p:spPr>
          <a:xfrm rot="10800000">
            <a:off x="5437263" y="3667550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9" name="Google Shape;899;g33e8c4d7208_0_11"/>
          <p:cNvCxnSpPr/>
          <p:nvPr/>
        </p:nvCxnSpPr>
        <p:spPr>
          <a:xfrm rot="10800000">
            <a:off x="8691538" y="3667550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0" name="Google Shape;900;g33e8c4d7208_0_11"/>
          <p:cNvSpPr txBox="1"/>
          <p:nvPr/>
        </p:nvSpPr>
        <p:spPr>
          <a:xfrm>
            <a:off x="5562238" y="3907000"/>
            <a:ext cx="2927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cs-CZ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Kalkulacka.cs</a:t>
            </a:r>
            <a:endParaRPr b="1" i="0" sz="2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1" name="Google Shape;901;g33e8c4d7208_0_11"/>
          <p:cNvSpPr txBox="1"/>
          <p:nvPr/>
        </p:nvSpPr>
        <p:spPr>
          <a:xfrm>
            <a:off x="2215388" y="3956100"/>
            <a:ext cx="1865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cs-CZ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Program.cs</a:t>
            </a:r>
            <a:endParaRPr b="1" i="0" sz="2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6" name="Google Shape;906;g33e8c4d7208_0_41"/>
          <p:cNvGrpSpPr/>
          <p:nvPr/>
        </p:nvGrpSpPr>
        <p:grpSpPr>
          <a:xfrm>
            <a:off x="3073838" y="2013875"/>
            <a:ext cx="1944600" cy="1569600"/>
            <a:chOff x="3071457" y="2013875"/>
            <a:chExt cx="1944600" cy="1569600"/>
          </a:xfrm>
        </p:grpSpPr>
        <p:sp>
          <p:nvSpPr>
            <p:cNvPr id="907" name="Google Shape;907;g33e8c4d7208_0_41"/>
            <p:cNvSpPr/>
            <p:nvPr/>
          </p:nvSpPr>
          <p:spPr>
            <a:xfrm flipH="1" rot="10800000">
              <a:off x="3071457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D5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g33e8c4d7208_0_41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cs-CZ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- </a:t>
              </a:r>
              <a: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Nekonečný while</a:t>
              </a:r>
              <a:b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- Logika ukončení programu</a:t>
              </a:r>
              <a:b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endPara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09" name="Google Shape;909;g33e8c4d7208_0_41"/>
            <p:cNvSpPr txBox="1"/>
            <p:nvPr/>
          </p:nvSpPr>
          <p:spPr>
            <a:xfrm>
              <a:off x="3409844" y="2147738"/>
              <a:ext cx="12642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cs-CZ" sz="15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Main</a:t>
              </a:r>
              <a:br>
                <a:rPr b="1" i="0" lang="cs-CZ" sz="11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i="0" lang="cs-CZ" sz="11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(jádro programu)</a:t>
              </a:r>
              <a:endPara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10" name="Google Shape;910;g33e8c4d7208_0_4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ZÁVĚREČNÝ ÚKOL - NÁSTIN ZADÁNÍ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911" name="Google Shape;911;g33e8c4d7208_0_41"/>
          <p:cNvGrpSpPr/>
          <p:nvPr/>
        </p:nvGrpSpPr>
        <p:grpSpPr>
          <a:xfrm>
            <a:off x="1129250" y="2008850"/>
            <a:ext cx="1944600" cy="1569600"/>
            <a:chOff x="1126863" y="2013875"/>
            <a:chExt cx="1944600" cy="1569600"/>
          </a:xfrm>
        </p:grpSpPr>
        <p:sp>
          <p:nvSpPr>
            <p:cNvPr id="912" name="Google Shape;912;g33e8c4d7208_0_41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307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g33e8c4d7208_0_41"/>
            <p:cNvSpPr txBox="1"/>
            <p:nvPr/>
          </p:nvSpPr>
          <p:spPr>
            <a:xfrm>
              <a:off x="1147863" y="2147738"/>
              <a:ext cx="19026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cs-CZ" sz="15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Interakce s Konzolí</a:t>
              </a:r>
              <a:br>
                <a:rPr b="1" i="0" lang="cs-CZ" sz="11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i="0" lang="cs-CZ" sz="11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(statické metody / třída)</a:t>
              </a:r>
              <a:endPara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0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14" name="Google Shape;914;g33e8c4d7208_0_41"/>
            <p:cNvSpPr txBox="1"/>
            <p:nvPr/>
          </p:nvSpPr>
          <p:spPr>
            <a:xfrm>
              <a:off x="1253312" y="2716350"/>
              <a:ext cx="16902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cs-CZ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- </a:t>
              </a:r>
              <a: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Ověření vstupů uživatele</a:t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cs-CZ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- </a:t>
              </a:r>
              <a: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Vracení správných datových typů</a:t>
              </a:r>
              <a:b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b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endParaRPr b="0" i="0" sz="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15" name="Google Shape;915;g33e8c4d7208_0_41"/>
          <p:cNvGrpSpPr/>
          <p:nvPr/>
        </p:nvGrpSpPr>
        <p:grpSpPr>
          <a:xfrm>
            <a:off x="5488463" y="2013875"/>
            <a:ext cx="3001200" cy="1569600"/>
            <a:chOff x="5015938" y="2013875"/>
            <a:chExt cx="3001200" cy="1569600"/>
          </a:xfrm>
        </p:grpSpPr>
        <p:sp>
          <p:nvSpPr>
            <p:cNvPr id="916" name="Google Shape;916;g33e8c4d7208_0_41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942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g33e8c4d7208_0_41"/>
            <p:cNvSpPr txBox="1"/>
            <p:nvPr/>
          </p:nvSpPr>
          <p:spPr>
            <a:xfrm>
              <a:off x="5308001" y="21508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cs-CZ" sz="15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Kalkulacka</a:t>
              </a:r>
              <a:br>
                <a:rPr b="1" i="0" lang="cs-CZ" sz="11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i="0" lang="cs-CZ" sz="11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(třída s počítací logikou)</a:t>
              </a:r>
              <a:endParaRPr b="0"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18" name="Google Shape;918;g33e8c4d7208_0_41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cs-CZ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- </a:t>
              </a:r>
              <a:r>
                <a:rPr b="0" i="0" lang="cs-CZ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Pamatuje si aktuální výsledek</a:t>
              </a:r>
              <a:br>
                <a:rPr b="0" i="0" lang="cs-CZ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cs-CZ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- Dokáže říct, jaké operátory podporuje</a:t>
              </a:r>
              <a:br>
                <a:rPr b="0" i="0" lang="cs-CZ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cs-CZ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- Dokáže vrátit aktuální výsledek</a:t>
              </a:r>
              <a:br>
                <a:rPr b="0" i="0" lang="cs-CZ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endParaRPr b="0"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19" name="Google Shape;919;g33e8c4d7208_0_41"/>
          <p:cNvGrpSpPr/>
          <p:nvPr/>
        </p:nvGrpSpPr>
        <p:grpSpPr>
          <a:xfrm>
            <a:off x="4885523" y="2701358"/>
            <a:ext cx="602790" cy="260379"/>
            <a:chOff x="4858109" y="2631368"/>
            <a:chExt cx="316442" cy="315000"/>
          </a:xfrm>
        </p:grpSpPr>
        <p:sp>
          <p:nvSpPr>
            <p:cNvPr id="920" name="Google Shape;920;g33e8c4d7208_0_41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g33e8c4d7208_0_41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fmla="val 32020" name="adj1"/>
                <a:gd fmla="val 66970" name="adj2"/>
              </a:avLst>
            </a:prstGeom>
            <a:solidFill>
              <a:srgbClr val="0D5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br>
                <a:rPr b="0" i="0" lang="cs-CZ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2" name="Google Shape;922;g33e8c4d7208_0_41"/>
          <p:cNvGrpSpPr/>
          <p:nvPr/>
        </p:nvGrpSpPr>
        <p:grpSpPr>
          <a:xfrm>
            <a:off x="2948281" y="2701272"/>
            <a:ext cx="260366" cy="260366"/>
            <a:chOff x="3157188" y="909150"/>
            <a:chExt cx="470400" cy="470400"/>
          </a:xfrm>
        </p:grpSpPr>
        <p:sp>
          <p:nvSpPr>
            <p:cNvPr id="923" name="Google Shape;923;g33e8c4d7208_0_41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g33e8c4d7208_0_41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rgbClr val="307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25" name="Google Shape;925;g33e8c4d7208_0_41"/>
          <p:cNvCxnSpPr/>
          <p:nvPr/>
        </p:nvCxnSpPr>
        <p:spPr>
          <a:xfrm>
            <a:off x="1080063" y="3864050"/>
            <a:ext cx="3976500" cy="6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6" name="Google Shape;926;g33e8c4d7208_0_41"/>
          <p:cNvCxnSpPr/>
          <p:nvPr/>
        </p:nvCxnSpPr>
        <p:spPr>
          <a:xfrm flipH="1" rot="10800000">
            <a:off x="5437263" y="3870325"/>
            <a:ext cx="3254100" cy="6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7" name="Google Shape;927;g33e8c4d7208_0_41"/>
          <p:cNvCxnSpPr/>
          <p:nvPr/>
        </p:nvCxnSpPr>
        <p:spPr>
          <a:xfrm rot="10800000">
            <a:off x="1092338" y="3667550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8" name="Google Shape;928;g33e8c4d7208_0_41"/>
          <p:cNvCxnSpPr/>
          <p:nvPr/>
        </p:nvCxnSpPr>
        <p:spPr>
          <a:xfrm rot="10800000">
            <a:off x="5056563" y="3667550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9" name="Google Shape;929;g33e8c4d7208_0_41"/>
          <p:cNvCxnSpPr/>
          <p:nvPr/>
        </p:nvCxnSpPr>
        <p:spPr>
          <a:xfrm rot="10800000">
            <a:off x="5437263" y="3667550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0" name="Google Shape;930;g33e8c4d7208_0_41"/>
          <p:cNvCxnSpPr/>
          <p:nvPr/>
        </p:nvCxnSpPr>
        <p:spPr>
          <a:xfrm rot="10800000">
            <a:off x="8691538" y="3667550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1" name="Google Shape;931;g33e8c4d7208_0_41"/>
          <p:cNvSpPr txBox="1"/>
          <p:nvPr/>
        </p:nvSpPr>
        <p:spPr>
          <a:xfrm>
            <a:off x="5562238" y="3907000"/>
            <a:ext cx="2927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cs-CZ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Kalkulacka.cs</a:t>
            </a:r>
            <a:endParaRPr b="1" i="0" sz="2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2" name="Google Shape;932;g33e8c4d7208_0_41"/>
          <p:cNvSpPr txBox="1"/>
          <p:nvPr/>
        </p:nvSpPr>
        <p:spPr>
          <a:xfrm>
            <a:off x="2215388" y="3956100"/>
            <a:ext cx="1865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cs-CZ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Program.cs</a:t>
            </a:r>
            <a:endParaRPr b="1" i="0" sz="2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3" name="Google Shape;933;g33e8c4d7208_0_41"/>
          <p:cNvSpPr/>
          <p:nvPr/>
        </p:nvSpPr>
        <p:spPr>
          <a:xfrm rot="-2449514">
            <a:off x="6308724" y="2328138"/>
            <a:ext cx="1981480" cy="93096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Povinný úkol - Lekce 7</a:t>
            </a:r>
            <a:br>
              <a:rPr b="0" i="0" lang="cs-CZ" sz="1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cs-CZ" sz="1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Kalkulačka </a:t>
            </a:r>
            <a:r>
              <a:rPr lang="cs-CZ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OOP</a:t>
            </a:r>
            <a:endParaRPr b="0" i="0" sz="14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8" name="Google Shape;938;g33e8c4d7208_0_72"/>
          <p:cNvGrpSpPr/>
          <p:nvPr/>
        </p:nvGrpSpPr>
        <p:grpSpPr>
          <a:xfrm>
            <a:off x="3073863" y="989000"/>
            <a:ext cx="1944600" cy="1569600"/>
            <a:chOff x="3071457" y="2013875"/>
            <a:chExt cx="1944600" cy="1569600"/>
          </a:xfrm>
        </p:grpSpPr>
        <p:sp>
          <p:nvSpPr>
            <p:cNvPr id="939" name="Google Shape;939;g33e8c4d7208_0_72"/>
            <p:cNvSpPr/>
            <p:nvPr/>
          </p:nvSpPr>
          <p:spPr>
            <a:xfrm flipH="1" rot="10800000">
              <a:off x="3071457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D5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g33e8c4d7208_0_72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cs-CZ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- </a:t>
              </a:r>
              <a: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Nekonečný while</a:t>
              </a:r>
              <a:b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- Logika ukončení programu</a:t>
              </a:r>
              <a:b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endPara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41" name="Google Shape;941;g33e8c4d7208_0_72"/>
            <p:cNvSpPr txBox="1"/>
            <p:nvPr/>
          </p:nvSpPr>
          <p:spPr>
            <a:xfrm>
              <a:off x="3409844" y="2147738"/>
              <a:ext cx="12642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cs-CZ" sz="15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Main</a:t>
              </a:r>
              <a:br>
                <a:rPr b="1" i="0" lang="cs-CZ" sz="11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i="0" lang="cs-CZ" sz="11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(jádro programu)</a:t>
              </a:r>
              <a:endPara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42" name="Google Shape;942;g33e8c4d7208_0_72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ZÁVĚREČNÝ ÚKOL - NÁSTIN ZADÁNÍ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943" name="Google Shape;943;g33e8c4d7208_0_72"/>
          <p:cNvGrpSpPr/>
          <p:nvPr/>
        </p:nvGrpSpPr>
        <p:grpSpPr>
          <a:xfrm>
            <a:off x="1131650" y="989000"/>
            <a:ext cx="1944600" cy="1569600"/>
            <a:chOff x="1126863" y="2013875"/>
            <a:chExt cx="1944600" cy="1569600"/>
          </a:xfrm>
        </p:grpSpPr>
        <p:sp>
          <p:nvSpPr>
            <p:cNvPr id="944" name="Google Shape;944;g33e8c4d7208_0_72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307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g33e8c4d7208_0_72"/>
            <p:cNvSpPr txBox="1"/>
            <p:nvPr/>
          </p:nvSpPr>
          <p:spPr>
            <a:xfrm>
              <a:off x="1147863" y="2147738"/>
              <a:ext cx="19026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cs-CZ" sz="15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Interakce s Konzolí</a:t>
              </a:r>
              <a:br>
                <a:rPr b="1" i="0" lang="cs-CZ" sz="11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i="0" lang="cs-CZ" sz="11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(statické metody / třída)</a:t>
              </a:r>
              <a:endPara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0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46" name="Google Shape;946;g33e8c4d7208_0_72"/>
            <p:cNvSpPr txBox="1"/>
            <p:nvPr/>
          </p:nvSpPr>
          <p:spPr>
            <a:xfrm>
              <a:off x="1253312" y="2716350"/>
              <a:ext cx="16902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cs-CZ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- </a:t>
              </a:r>
              <a: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Ověření vstupů uživatele</a:t>
              </a:r>
              <a:b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- Vracení správných datových typů</a:t>
              </a:r>
              <a:b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b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endParaRPr b="0" i="0" sz="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47" name="Google Shape;947;g33e8c4d7208_0_72"/>
          <p:cNvGrpSpPr/>
          <p:nvPr/>
        </p:nvGrpSpPr>
        <p:grpSpPr>
          <a:xfrm>
            <a:off x="5488488" y="989000"/>
            <a:ext cx="3001200" cy="1569600"/>
            <a:chOff x="5015938" y="2013875"/>
            <a:chExt cx="3001200" cy="1569600"/>
          </a:xfrm>
        </p:grpSpPr>
        <p:sp>
          <p:nvSpPr>
            <p:cNvPr id="948" name="Google Shape;948;g33e8c4d7208_0_72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942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g33e8c4d7208_0_72"/>
            <p:cNvSpPr txBox="1"/>
            <p:nvPr/>
          </p:nvSpPr>
          <p:spPr>
            <a:xfrm>
              <a:off x="5308001" y="21508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cs-CZ" sz="15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Kalkulacka</a:t>
              </a:r>
              <a:br>
                <a:rPr b="1" i="0" lang="cs-CZ" sz="11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i="0" lang="cs-CZ" sz="11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(třída s počítací logikou)</a:t>
              </a:r>
              <a:endParaRPr b="0"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50" name="Google Shape;950;g33e8c4d7208_0_72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cs-CZ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- </a:t>
              </a:r>
              <a:r>
                <a:rPr b="0" i="0" lang="cs-CZ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Pamatuje si aktuální výsledek</a:t>
              </a:r>
              <a:br>
                <a:rPr b="0" i="0" lang="cs-CZ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cs-CZ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- Dokáže říct, jaké operátory podporuje</a:t>
              </a:r>
              <a:br>
                <a:rPr b="0" i="0" lang="cs-CZ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cs-CZ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- Dokáže vrátit aktuální výsledek</a:t>
              </a:r>
              <a:br>
                <a:rPr b="0" i="0" lang="cs-CZ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endParaRPr b="0"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51" name="Google Shape;951;g33e8c4d7208_0_72"/>
          <p:cNvGrpSpPr/>
          <p:nvPr/>
        </p:nvGrpSpPr>
        <p:grpSpPr>
          <a:xfrm>
            <a:off x="4885548" y="1676483"/>
            <a:ext cx="602790" cy="260379"/>
            <a:chOff x="4858109" y="2631368"/>
            <a:chExt cx="316442" cy="315000"/>
          </a:xfrm>
        </p:grpSpPr>
        <p:sp>
          <p:nvSpPr>
            <p:cNvPr id="952" name="Google Shape;952;g33e8c4d7208_0_72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g33e8c4d7208_0_72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fmla="val 32020" name="adj1"/>
                <a:gd fmla="val 66970" name="adj2"/>
              </a:avLst>
            </a:prstGeom>
            <a:solidFill>
              <a:srgbClr val="0D5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br>
                <a:rPr b="0" i="0" lang="cs-CZ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4" name="Google Shape;954;g33e8c4d7208_0_72"/>
          <p:cNvGrpSpPr/>
          <p:nvPr/>
        </p:nvGrpSpPr>
        <p:grpSpPr>
          <a:xfrm>
            <a:off x="2948306" y="1676397"/>
            <a:ext cx="260366" cy="260366"/>
            <a:chOff x="3157188" y="909150"/>
            <a:chExt cx="470400" cy="470400"/>
          </a:xfrm>
        </p:grpSpPr>
        <p:sp>
          <p:nvSpPr>
            <p:cNvPr id="955" name="Google Shape;955;g33e8c4d7208_0_72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g33e8c4d7208_0_72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rgbClr val="307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57" name="Google Shape;957;g33e8c4d7208_0_72"/>
          <p:cNvCxnSpPr/>
          <p:nvPr/>
        </p:nvCxnSpPr>
        <p:spPr>
          <a:xfrm>
            <a:off x="1080088" y="2839175"/>
            <a:ext cx="3976500" cy="6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8" name="Google Shape;958;g33e8c4d7208_0_72"/>
          <p:cNvCxnSpPr/>
          <p:nvPr/>
        </p:nvCxnSpPr>
        <p:spPr>
          <a:xfrm flipH="1" rot="10800000">
            <a:off x="5437288" y="2845450"/>
            <a:ext cx="3254100" cy="6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9" name="Google Shape;959;g33e8c4d7208_0_72"/>
          <p:cNvCxnSpPr/>
          <p:nvPr/>
        </p:nvCxnSpPr>
        <p:spPr>
          <a:xfrm rot="10800000">
            <a:off x="1092363" y="2642675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0" name="Google Shape;960;g33e8c4d7208_0_72"/>
          <p:cNvCxnSpPr/>
          <p:nvPr/>
        </p:nvCxnSpPr>
        <p:spPr>
          <a:xfrm rot="10800000">
            <a:off x="5056588" y="2642675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1" name="Google Shape;961;g33e8c4d7208_0_72"/>
          <p:cNvCxnSpPr/>
          <p:nvPr/>
        </p:nvCxnSpPr>
        <p:spPr>
          <a:xfrm rot="10800000">
            <a:off x="5437288" y="2642675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2" name="Google Shape;962;g33e8c4d7208_0_72"/>
          <p:cNvCxnSpPr/>
          <p:nvPr/>
        </p:nvCxnSpPr>
        <p:spPr>
          <a:xfrm rot="10800000">
            <a:off x="8691563" y="2642675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3" name="Google Shape;963;g33e8c4d7208_0_72"/>
          <p:cNvSpPr txBox="1"/>
          <p:nvPr/>
        </p:nvSpPr>
        <p:spPr>
          <a:xfrm>
            <a:off x="5562263" y="2882125"/>
            <a:ext cx="292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cs-CZ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Kalkulacka.cs</a:t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64" name="Google Shape;964;g33e8c4d7208_0_72"/>
          <p:cNvSpPr txBox="1"/>
          <p:nvPr/>
        </p:nvSpPr>
        <p:spPr>
          <a:xfrm>
            <a:off x="2319738" y="2882125"/>
            <a:ext cx="186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cs-CZ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Program.cs</a:t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65" name="Google Shape;965;g33e8c4d7208_0_72"/>
          <p:cNvSpPr/>
          <p:nvPr/>
        </p:nvSpPr>
        <p:spPr>
          <a:xfrm>
            <a:off x="5737200" y="1676475"/>
            <a:ext cx="2503800" cy="77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Povinný úkol - Lekce 7</a:t>
            </a:r>
            <a:br>
              <a:rPr b="0" i="0" lang="cs-CZ" sz="1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cs-CZ" sz="1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Kalkulačka </a:t>
            </a:r>
            <a:r>
              <a:rPr lang="cs-CZ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OOP</a:t>
            </a:r>
            <a:endParaRPr b="0" i="0" sz="14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66" name="Google Shape;966;g33e8c4d7208_0_72"/>
          <p:cNvSpPr/>
          <p:nvPr/>
        </p:nvSpPr>
        <p:spPr>
          <a:xfrm>
            <a:off x="1092375" y="3524875"/>
            <a:ext cx="7599300" cy="62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cs-CZ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Povinný úkol - Lekce 8</a:t>
            </a:r>
            <a:br>
              <a:rPr b="1" i="0" lang="cs-CZ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cs-CZ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Kalkulačka </a:t>
            </a:r>
            <a:r>
              <a:rPr b="1" lang="cs-CZ" sz="1600">
                <a:latin typeface="Open Sans"/>
                <a:ea typeface="Open Sans"/>
                <a:cs typeface="Open Sans"/>
                <a:sym typeface="Open Sans"/>
              </a:rPr>
              <a:t>OOP</a:t>
            </a:r>
            <a:endParaRPr b="1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67" name="Google Shape;967;g33e8c4d7208_0_72"/>
          <p:cNvCxnSpPr/>
          <p:nvPr/>
        </p:nvCxnSpPr>
        <p:spPr>
          <a:xfrm flipH="1" rot="10800000">
            <a:off x="981900" y="3516425"/>
            <a:ext cx="7806300" cy="1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8" name="Google Shape;968;g33e8c4d7208_0_72"/>
          <p:cNvCxnSpPr/>
          <p:nvPr/>
        </p:nvCxnSpPr>
        <p:spPr>
          <a:xfrm rot="10800000">
            <a:off x="972413" y="3326025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9" name="Google Shape;969;g33e8c4d7208_0_72"/>
          <p:cNvCxnSpPr/>
          <p:nvPr/>
        </p:nvCxnSpPr>
        <p:spPr>
          <a:xfrm rot="10800000">
            <a:off x="8778688" y="3326025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33e8c4d7208_0_10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ZÁVĚREČNÝ POVINNÝ ÚKOL - FLOW ODEVZDÁVÁNÍ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975" name="Google Shape;975;g33e8c4d7208_0_107"/>
          <p:cNvGrpSpPr/>
          <p:nvPr/>
        </p:nvGrpSpPr>
        <p:grpSpPr>
          <a:xfrm>
            <a:off x="5632317" y="1189775"/>
            <a:ext cx="3305700" cy="3271850"/>
            <a:chOff x="5632317" y="1189775"/>
            <a:chExt cx="3305700" cy="3271850"/>
          </a:xfrm>
        </p:grpSpPr>
        <p:sp>
          <p:nvSpPr>
            <p:cNvPr id="976" name="Google Shape;976;g33e8c4d7208_0_107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cs-CZ" sz="14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Kalkulačka </a:t>
              </a:r>
              <a:r>
                <a:rPr b="1" lang="cs-CZ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OOP </a:t>
              </a:r>
              <a:r>
                <a:rPr b="1" i="0" lang="cs-CZ" sz="14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- Release</a:t>
              </a:r>
              <a:endParaRPr b="1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77" name="Google Shape;977;g33e8c4d7208_0_107"/>
            <p:cNvSpPr txBox="1"/>
            <p:nvPr/>
          </p:nvSpPr>
          <p:spPr>
            <a:xfrm>
              <a:off x="6167075" y="2057125"/>
              <a:ext cx="2524500" cy="2404500"/>
            </a:xfrm>
            <a:prstGeom prst="rect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Prostor pro vychytání chyb a vylepšení programu a kódu.</a:t>
              </a:r>
              <a:b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●"/>
              </a:pP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Hezčí výstup do konzole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●"/>
              </a:pP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Vylepšení použití pro uživatele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●"/>
              </a:pPr>
              <a:r>
                <a:rPr b="1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Refactoring</a:t>
              </a:r>
              <a:endParaRPr b="1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1" marL="9144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○"/>
              </a:pP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jednoduchost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1" marL="9144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○"/>
              </a:pP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přehlednost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1" marL="9144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○"/>
              </a:pP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pojmenování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78" name="Google Shape;978;g33e8c4d7208_0_107"/>
          <p:cNvGrpSpPr/>
          <p:nvPr/>
        </p:nvGrpSpPr>
        <p:grpSpPr>
          <a:xfrm>
            <a:off x="0" y="1189989"/>
            <a:ext cx="3546900" cy="3271636"/>
            <a:chOff x="0" y="1189989"/>
            <a:chExt cx="3546900" cy="3271636"/>
          </a:xfrm>
        </p:grpSpPr>
        <p:sp>
          <p:nvSpPr>
            <p:cNvPr id="979" name="Google Shape;979;g33e8c4d7208_0_107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rgbClr val="801F17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cs-CZ" sz="14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Kalkulačka </a:t>
              </a:r>
              <a:r>
                <a:rPr b="1" lang="cs-CZ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OOP</a:t>
              </a:r>
              <a:r>
                <a:rPr b="1" i="0" lang="cs-CZ" sz="14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- Alpha</a:t>
              </a:r>
              <a:endParaRPr b="1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80" name="Google Shape;980;g33e8c4d7208_0_107"/>
            <p:cNvSpPr txBox="1"/>
            <p:nvPr/>
          </p:nvSpPr>
          <p:spPr>
            <a:xfrm>
              <a:off x="478675" y="2057125"/>
              <a:ext cx="2412900" cy="24045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Nástřel, tak abychom získali co nejdříve zpětnou vazbu.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●"/>
              </a:pP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Vyjasnění požadavků</a:t>
              </a:r>
              <a:b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(</a:t>
              </a:r>
              <a:r>
                <a:rPr b="1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Requirements</a:t>
              </a: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)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●"/>
              </a:pPr>
              <a:r>
                <a:rPr b="1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Design </a:t>
              </a: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- první nástřel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●"/>
              </a:pP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Logika může mít chyby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●"/>
              </a:pPr>
              <a:r>
                <a:rPr b="1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Proof of Concept</a:t>
              </a:r>
              <a:b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(jak si představuju, že by to mělo fungovat)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81" name="Google Shape;981;g33e8c4d7208_0_107"/>
          <p:cNvGrpSpPr/>
          <p:nvPr/>
        </p:nvGrpSpPr>
        <p:grpSpPr>
          <a:xfrm>
            <a:off x="2944204" y="1189775"/>
            <a:ext cx="3305700" cy="3271850"/>
            <a:chOff x="2944204" y="1189775"/>
            <a:chExt cx="3305700" cy="3271850"/>
          </a:xfrm>
        </p:grpSpPr>
        <p:sp>
          <p:nvSpPr>
            <p:cNvPr id="982" name="Google Shape;982;g33e8c4d7208_0_107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cs-CZ" sz="14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Kalkulačka </a:t>
              </a:r>
              <a:r>
                <a:rPr b="1" lang="cs-CZ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OOP </a:t>
              </a:r>
              <a:r>
                <a:rPr b="1" i="0" lang="cs-CZ" sz="14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- Beta</a:t>
              </a:r>
              <a:endParaRPr b="1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83" name="Google Shape;983;g33e8c4d7208_0_107"/>
            <p:cNvSpPr txBox="1"/>
            <p:nvPr/>
          </p:nvSpPr>
          <p:spPr>
            <a:xfrm>
              <a:off x="3295525" y="2057125"/>
              <a:ext cx="2522100" cy="24045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Logika funguje, najdou se ještě nějaké chybičky.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●"/>
              </a:pP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Ověření funkčnosti (</a:t>
              </a:r>
              <a:r>
                <a:rPr b="1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Validace</a:t>
              </a: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)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●"/>
              </a:pPr>
              <a:r>
                <a:rPr b="1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Testování </a:t>
              </a: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očekávaného chování programu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84" name="Google Shape;984;g33e8c4d7208_0_107"/>
          <p:cNvSpPr txBox="1"/>
          <p:nvPr/>
        </p:nvSpPr>
        <p:spPr>
          <a:xfrm>
            <a:off x="2098825" y="1472850"/>
            <a:ext cx="9636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cs-CZ"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18.3</a:t>
            </a:r>
            <a:r>
              <a:rPr b="1" i="0" lang="cs-CZ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1" i="0" sz="21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5" name="Google Shape;985;g33e8c4d7208_0_107"/>
          <p:cNvSpPr txBox="1"/>
          <p:nvPr/>
        </p:nvSpPr>
        <p:spPr>
          <a:xfrm>
            <a:off x="5037563" y="1472850"/>
            <a:ext cx="9636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cs-CZ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25.3</a:t>
            </a:r>
            <a:r>
              <a:rPr b="1" i="0" lang="cs-CZ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1" i="0" sz="2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6" name="Google Shape;986;g33e8c4d7208_0_107"/>
          <p:cNvSpPr txBox="1"/>
          <p:nvPr/>
        </p:nvSpPr>
        <p:spPr>
          <a:xfrm>
            <a:off x="7835150" y="1472850"/>
            <a:ext cx="9636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cs-CZ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1.4</a:t>
            </a:r>
            <a:endParaRPr b="1" i="0" sz="2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1" name="Google Shape;991;g33e8c4d7208_0_123"/>
          <p:cNvGrpSpPr/>
          <p:nvPr/>
        </p:nvGrpSpPr>
        <p:grpSpPr>
          <a:xfrm>
            <a:off x="2428775" y="988998"/>
            <a:ext cx="1347608" cy="1569600"/>
            <a:chOff x="3071457" y="2013875"/>
            <a:chExt cx="1944600" cy="1569600"/>
          </a:xfrm>
        </p:grpSpPr>
        <p:sp>
          <p:nvSpPr>
            <p:cNvPr id="992" name="Google Shape;992;g33e8c4d7208_0_123"/>
            <p:cNvSpPr/>
            <p:nvPr/>
          </p:nvSpPr>
          <p:spPr>
            <a:xfrm flipH="1" rot="10800000">
              <a:off x="3071457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D5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g33e8c4d7208_0_123"/>
            <p:cNvSpPr txBox="1"/>
            <p:nvPr/>
          </p:nvSpPr>
          <p:spPr>
            <a:xfrm>
              <a:off x="3153239" y="2147727"/>
              <a:ext cx="18153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cs-CZ" sz="15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Main</a:t>
              </a:r>
              <a:br>
                <a:rPr b="1" i="0" lang="cs-CZ" sz="11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i="0" lang="cs-CZ" sz="11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(jádro programu)</a:t>
              </a:r>
              <a:endPara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94" name="Google Shape;994;g33e8c4d7208_0_12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ZÁVĚREČNÝ POVINNÝ ÚKOL - NEPOVINNÉ VYLEPŠENÍ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995" name="Google Shape;995;g33e8c4d7208_0_123"/>
          <p:cNvGrpSpPr/>
          <p:nvPr/>
        </p:nvGrpSpPr>
        <p:grpSpPr>
          <a:xfrm>
            <a:off x="570429" y="989000"/>
            <a:ext cx="1860010" cy="1569600"/>
            <a:chOff x="1126863" y="2013875"/>
            <a:chExt cx="1944600" cy="1569600"/>
          </a:xfrm>
        </p:grpSpPr>
        <p:sp>
          <p:nvSpPr>
            <p:cNvPr id="996" name="Google Shape;996;g33e8c4d7208_0_123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307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g33e8c4d7208_0_123"/>
            <p:cNvSpPr txBox="1"/>
            <p:nvPr/>
          </p:nvSpPr>
          <p:spPr>
            <a:xfrm>
              <a:off x="1147863" y="2147738"/>
              <a:ext cx="19026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cs-CZ" sz="15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Interakce s Konzolí</a:t>
              </a:r>
              <a:br>
                <a:rPr b="1" i="0" lang="cs-CZ" sz="11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i="0" lang="cs-CZ" sz="11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(statické metody / třída)</a:t>
              </a:r>
              <a:endPara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0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98" name="Google Shape;998;g33e8c4d7208_0_123"/>
          <p:cNvGrpSpPr/>
          <p:nvPr/>
        </p:nvGrpSpPr>
        <p:grpSpPr>
          <a:xfrm>
            <a:off x="4102087" y="988998"/>
            <a:ext cx="2079832" cy="1569600"/>
            <a:chOff x="5015938" y="2013875"/>
            <a:chExt cx="3001200" cy="1569600"/>
          </a:xfrm>
        </p:grpSpPr>
        <p:sp>
          <p:nvSpPr>
            <p:cNvPr id="999" name="Google Shape;999;g33e8c4d7208_0_123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942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g33e8c4d7208_0_123"/>
            <p:cNvSpPr txBox="1"/>
            <p:nvPr/>
          </p:nvSpPr>
          <p:spPr>
            <a:xfrm>
              <a:off x="5308020" y="2150877"/>
              <a:ext cx="26262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cs-CZ" sz="15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Kalkulacka</a:t>
              </a:r>
              <a:br>
                <a:rPr b="1" i="0" lang="cs-CZ" sz="15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i="0" lang="cs-CZ" sz="11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(třída s počítací logikou)</a:t>
              </a:r>
              <a:endParaRPr b="0"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01" name="Google Shape;1001;g33e8c4d7208_0_123"/>
          <p:cNvGrpSpPr/>
          <p:nvPr/>
        </p:nvGrpSpPr>
        <p:grpSpPr>
          <a:xfrm>
            <a:off x="3684015" y="1676482"/>
            <a:ext cx="417703" cy="260379"/>
            <a:chOff x="4858109" y="2631368"/>
            <a:chExt cx="316442" cy="315000"/>
          </a:xfrm>
        </p:grpSpPr>
        <p:sp>
          <p:nvSpPr>
            <p:cNvPr id="1002" name="Google Shape;1002;g33e8c4d7208_0_123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g33e8c4d7208_0_123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fmla="val 32020" name="adj1"/>
                <a:gd fmla="val 66970" name="adj2"/>
              </a:avLst>
            </a:prstGeom>
            <a:solidFill>
              <a:srgbClr val="0D5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br>
                <a:rPr b="0" i="0" lang="cs-CZ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4" name="Google Shape;1004;g33e8c4d7208_0_123"/>
          <p:cNvGrpSpPr/>
          <p:nvPr/>
        </p:nvGrpSpPr>
        <p:grpSpPr>
          <a:xfrm>
            <a:off x="2295275" y="1655683"/>
            <a:ext cx="281911" cy="260366"/>
            <a:chOff x="3157188" y="909150"/>
            <a:chExt cx="470400" cy="470400"/>
          </a:xfrm>
        </p:grpSpPr>
        <p:sp>
          <p:nvSpPr>
            <p:cNvPr id="1005" name="Google Shape;1005;g33e8c4d7208_0_123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g33e8c4d7208_0_123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rgbClr val="307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007" name="Google Shape;1007;g33e8c4d7208_0_123"/>
          <p:cNvCxnSpPr/>
          <p:nvPr/>
        </p:nvCxnSpPr>
        <p:spPr>
          <a:xfrm>
            <a:off x="466765" y="2839175"/>
            <a:ext cx="2962800" cy="6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8" name="Google Shape;1008;g33e8c4d7208_0_123"/>
          <p:cNvCxnSpPr/>
          <p:nvPr/>
        </p:nvCxnSpPr>
        <p:spPr>
          <a:xfrm flipH="1" rot="10800000">
            <a:off x="4001541" y="2845450"/>
            <a:ext cx="2207400" cy="6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9" name="Google Shape;1009;g33e8c4d7208_0_123"/>
          <p:cNvCxnSpPr/>
          <p:nvPr/>
        </p:nvCxnSpPr>
        <p:spPr>
          <a:xfrm rot="10800000">
            <a:off x="475911" y="2642675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0" name="Google Shape;1010;g33e8c4d7208_0_123"/>
          <p:cNvCxnSpPr/>
          <p:nvPr/>
        </p:nvCxnSpPr>
        <p:spPr>
          <a:xfrm rot="10800000">
            <a:off x="3429675" y="2642675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1" name="Google Shape;1011;g33e8c4d7208_0_123"/>
          <p:cNvCxnSpPr/>
          <p:nvPr/>
        </p:nvCxnSpPr>
        <p:spPr>
          <a:xfrm rot="10800000">
            <a:off x="4001550" y="2642675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2" name="Google Shape;1012;g33e8c4d7208_0_123"/>
          <p:cNvCxnSpPr/>
          <p:nvPr/>
        </p:nvCxnSpPr>
        <p:spPr>
          <a:xfrm rot="10800000">
            <a:off x="6209246" y="2642675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3" name="Google Shape;1013;g33e8c4d7208_0_123"/>
          <p:cNvSpPr txBox="1"/>
          <p:nvPr/>
        </p:nvSpPr>
        <p:spPr>
          <a:xfrm>
            <a:off x="4086325" y="2882125"/>
            <a:ext cx="198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Kalkulacka.cs</a:t>
            </a:r>
            <a:endParaRPr b="0" i="0" sz="1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14" name="Google Shape;1014;g33e8c4d7208_0_123"/>
          <p:cNvSpPr txBox="1"/>
          <p:nvPr/>
        </p:nvSpPr>
        <p:spPr>
          <a:xfrm>
            <a:off x="1166503" y="2889488"/>
            <a:ext cx="186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Program.cs</a:t>
            </a:r>
            <a:endParaRPr b="0" i="0" sz="1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15" name="Google Shape;1015;g33e8c4d7208_0_123"/>
          <p:cNvSpPr/>
          <p:nvPr/>
        </p:nvSpPr>
        <p:spPr>
          <a:xfrm>
            <a:off x="1303769" y="4350125"/>
            <a:ext cx="5816700" cy="62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cs-CZ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Nepovinný úkol</a:t>
            </a:r>
            <a:br>
              <a:rPr b="1" i="0" lang="cs-CZ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cs-CZ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Grafická kalkulačka</a:t>
            </a:r>
            <a:endParaRPr b="1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16" name="Google Shape;1016;g33e8c4d7208_0_123"/>
          <p:cNvCxnSpPr/>
          <p:nvPr/>
        </p:nvCxnSpPr>
        <p:spPr>
          <a:xfrm flipH="1" rot="10800000">
            <a:off x="393606" y="3516425"/>
            <a:ext cx="5872200" cy="1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7" name="Google Shape;1017;g33e8c4d7208_0_123"/>
          <p:cNvCxnSpPr/>
          <p:nvPr/>
        </p:nvCxnSpPr>
        <p:spPr>
          <a:xfrm rot="10800000">
            <a:off x="386536" y="3326025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8" name="Google Shape;1018;g33e8c4d7208_0_123"/>
          <p:cNvCxnSpPr/>
          <p:nvPr/>
        </p:nvCxnSpPr>
        <p:spPr>
          <a:xfrm rot="10800000">
            <a:off x="6268352" y="3326025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9" name="Google Shape;1019;g33e8c4d7208_0_123"/>
          <p:cNvSpPr/>
          <p:nvPr/>
        </p:nvSpPr>
        <p:spPr>
          <a:xfrm>
            <a:off x="6658550" y="981900"/>
            <a:ext cx="1988400" cy="1569600"/>
          </a:xfrm>
          <a:prstGeom prst="roundRect">
            <a:avLst>
              <a:gd fmla="val 16667" name="adj"/>
            </a:avLst>
          </a:prstGeom>
          <a:solidFill>
            <a:srgbClr val="0942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20" name="Google Shape;1020;g33e8c4d7208_0_123"/>
          <p:cNvSpPr txBox="1"/>
          <p:nvPr/>
        </p:nvSpPr>
        <p:spPr>
          <a:xfrm>
            <a:off x="6731062" y="1146625"/>
            <a:ext cx="18729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cs-CZ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Window - GUI</a:t>
            </a:r>
            <a:endParaRPr b="1" i="0" sz="1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cs-CZ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(grafické okno s tlačítky)</a:t>
            </a:r>
            <a:endParaRPr b="1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21" name="Google Shape;1021;g33e8c4d7208_0_123"/>
          <p:cNvCxnSpPr/>
          <p:nvPr/>
        </p:nvCxnSpPr>
        <p:spPr>
          <a:xfrm>
            <a:off x="234144" y="4324650"/>
            <a:ext cx="8523300" cy="1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2" name="Google Shape;1022;g33e8c4d7208_0_123"/>
          <p:cNvCxnSpPr/>
          <p:nvPr/>
        </p:nvCxnSpPr>
        <p:spPr>
          <a:xfrm rot="10800000">
            <a:off x="227075" y="4121950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3" name="Google Shape;1023;g33e8c4d7208_0_123"/>
          <p:cNvCxnSpPr/>
          <p:nvPr/>
        </p:nvCxnSpPr>
        <p:spPr>
          <a:xfrm rot="10800000">
            <a:off x="8737384" y="4121950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4" name="Google Shape;1024;g33e8c4d7208_0_123"/>
          <p:cNvSpPr/>
          <p:nvPr/>
        </p:nvSpPr>
        <p:spPr>
          <a:xfrm>
            <a:off x="570425" y="3526075"/>
            <a:ext cx="5502000" cy="62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Povinný úkol - Lekce 8</a:t>
            </a:r>
            <a:br>
              <a:rPr b="0" i="0" lang="cs-CZ" sz="1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cs-CZ" sz="1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Kalkulačka </a:t>
            </a:r>
            <a:r>
              <a:rPr lang="cs-CZ">
                <a:latin typeface="Open Sans Light"/>
                <a:ea typeface="Open Sans Light"/>
                <a:cs typeface="Open Sans Light"/>
                <a:sym typeface="Open Sans Light"/>
              </a:rPr>
              <a:t>OOP</a:t>
            </a:r>
            <a:endParaRPr b="0" i="0" sz="14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25" name="Google Shape;1025;g33e8c4d7208_0_123"/>
          <p:cNvSpPr txBox="1"/>
          <p:nvPr/>
        </p:nvSpPr>
        <p:spPr>
          <a:xfrm>
            <a:off x="6275000" y="2747475"/>
            <a:ext cx="275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cs-CZ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KalkulackaWindow.cs</a:t>
            </a:r>
            <a:endParaRPr b="1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6" name="Google Shape;1026;g33e8c4d7208_0_123"/>
          <p:cNvSpPr/>
          <p:nvPr/>
        </p:nvSpPr>
        <p:spPr>
          <a:xfrm>
            <a:off x="4424125" y="1824525"/>
            <a:ext cx="1485000" cy="62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cs-CZ" sz="10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Povinný úkol - Lekce 7</a:t>
            </a:r>
            <a:br>
              <a:rPr b="0" i="0" lang="cs-CZ" sz="10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cs-CZ" sz="10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OOP Kalkulačka</a:t>
            </a:r>
            <a:endParaRPr b="0" i="0" sz="10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27" name="Google Shape;1027;g33e8c4d7208_0_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5862" y="1738025"/>
            <a:ext cx="1533775" cy="97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g33e8c4d7208_0_1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047" y="3326022"/>
            <a:ext cx="541752" cy="54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g33e8c4d7208_0_123"/>
          <p:cNvSpPr txBox="1"/>
          <p:nvPr/>
        </p:nvSpPr>
        <p:spPr>
          <a:xfrm>
            <a:off x="7272800" y="3243213"/>
            <a:ext cx="1415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WinForms</a:t>
            </a:r>
            <a:br>
              <a:rPr b="0" i="0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1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</a:t>
            </a:r>
            <a:r>
              <a:rPr b="0" i="1" lang="cs-CZ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Lekce 11+12)</a:t>
            </a:r>
            <a:endParaRPr b="0" i="1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30" name="Google Shape;1030;g33e8c4d7208_0_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1050" y="3153050"/>
            <a:ext cx="1533775" cy="9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4177ddf504_0_0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LEKCE 9</a:t>
            </a:r>
            <a:endParaRPr/>
          </a:p>
        </p:txBody>
      </p:sp>
      <p:sp>
        <p:nvSpPr>
          <p:cNvPr id="1036" name="Google Shape;1036;g34177ddf504_0_0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KOLEKCE</a:t>
            </a:r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34177ddf504_0_1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KOLEKCE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42" name="Google Shape;1042;g34177ddf504_0_10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Datová struktura, která může obsahovat více hodnot najednou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Každá hodnota má svůj unikátní </a:t>
            </a:r>
            <a:r>
              <a:rPr lang="cs-CZ" sz="1800">
                <a:solidFill>
                  <a:schemeClr val="accen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index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podle kterého ji lze v kolekci jednoznačně identifikovat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Kolekce je i objekt - obsahuje vlastnosti a metody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34177ddf504_0_5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KOLEKCE </a:t>
            </a:r>
            <a:r>
              <a:rPr lang="cs-CZ">
                <a:solidFill>
                  <a:schemeClr val="accent1"/>
                </a:solidFill>
              </a:rPr>
              <a:t>List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48" name="Google Shape;1048;g34177ddf504_0_55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List&lt;</a:t>
            </a: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int&gt;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List&lt;string&gt;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[]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... = seznam, anglicky </a:t>
            </a:r>
            <a:r>
              <a:rPr lang="cs-CZ">
                <a:solidFill>
                  <a:schemeClr val="accent1"/>
                </a:solidFill>
              </a:rPr>
              <a:t>list</a:t>
            </a:r>
            <a:endParaRPr sz="1800">
              <a:solidFill>
                <a:schemeClr val="accen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seznam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hodnot </a:t>
            </a:r>
            <a:r>
              <a:rPr b="1"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jednoho datového typu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hodnoty: 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{0}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{4, -1}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{“pes”, “člověk”, “321@”, “b”}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vlastnost</a:t>
            </a:r>
            <a:r>
              <a:rPr lang="cs-CZ" sz="24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cs-CZ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Count 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= počet prvků v </a:t>
            </a:r>
            <a:r>
              <a:rPr lang="cs-CZ"/>
              <a:t>listu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index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 celé číslo, začíná vždy od nuly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tj. </a:t>
            </a:r>
            <a:r>
              <a:rPr lang="cs-CZ" sz="1500"/>
              <a:t>list s</a:t>
            </a:r>
            <a:r>
              <a:rPr lang="cs-CZ"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i="1" lang="cs-CZ"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</a:t>
            </a:r>
            <a:r>
              <a:rPr lang="cs-CZ"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prvky má indexy </a:t>
            </a:r>
            <a:r>
              <a:rPr i="1" lang="cs-CZ"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0</a:t>
            </a:r>
            <a:r>
              <a:rPr lang="cs-CZ"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až </a:t>
            </a:r>
            <a:r>
              <a:rPr i="1" lang="cs-CZ"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n-1</a:t>
            </a:r>
            <a:r>
              <a:rPr lang="cs-CZ"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index se ohraničuje hranatými závorkami, např. </a:t>
            </a:r>
            <a:r>
              <a:rPr lang="cs-CZ" sz="1500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třetí</a:t>
            </a:r>
            <a:r>
              <a:rPr lang="cs-CZ"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prvek pole s názvem </a:t>
            </a:r>
            <a:r>
              <a:rPr lang="cs-CZ" sz="1500">
                <a:solidFill>
                  <a:schemeClr val="accent4"/>
                </a:solidFill>
              </a:rPr>
              <a:t>list</a:t>
            </a:r>
            <a:r>
              <a:rPr lang="cs-CZ" sz="1500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Cisel</a:t>
            </a:r>
            <a:r>
              <a:rPr lang="cs-CZ"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značíme takto: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listCisel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cs-CZ" sz="15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r>
              <a:rPr lang="cs-CZ"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- </a:t>
            </a:r>
            <a:r>
              <a:rPr b="1" lang="cs-CZ"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POZOR</a:t>
            </a:r>
            <a:r>
              <a:rPr lang="cs-CZ"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! Počítáme od nuly! </a:t>
            </a:r>
            <a:r>
              <a:rPr lang="cs-CZ" sz="1500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Prvním</a:t>
            </a:r>
            <a:r>
              <a:rPr lang="cs-CZ"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prvkem je tak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list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Cisel[</a:t>
            </a:r>
            <a:r>
              <a:rPr lang="cs-CZ" sz="15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r>
              <a:rPr lang="cs-CZ"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!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34177ddf504_0_6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KOLEKCE </a:t>
            </a:r>
            <a:r>
              <a:rPr lang="cs-CZ">
                <a:solidFill>
                  <a:schemeClr val="accent1"/>
                </a:solidFill>
              </a:rPr>
              <a:t>List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54" name="Google Shape;1054;g34177ddf504_0_60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Vytvoření </a:t>
            </a:r>
            <a:r>
              <a:rPr lang="cs-CZ" sz="1600"/>
              <a:t>prázdného listu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List&lt;int&gt; listCisel = new List&lt;int&gt;();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Přiřazení hodnot do existujícího pole: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listCisel.Add(3);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listCisel.Add(0);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Vytvoření </a:t>
            </a:r>
            <a:r>
              <a:rPr lang="cs-CZ" sz="1600"/>
              <a:t>listu </a:t>
            </a:r>
            <a:r>
              <a:rPr lang="cs-CZ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rovnou s přiřazením hodnot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List&lt;int&gt; listCisel2 = new List&lt;int&gt;()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{ 3, 0, 1, -30, 1000 };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34177ddf504_0_6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KOLEKCE </a:t>
            </a:r>
            <a:r>
              <a:rPr lang="cs-CZ">
                <a:solidFill>
                  <a:schemeClr val="accent1"/>
                </a:solidFill>
              </a:rPr>
              <a:t>List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60" name="Google Shape;1060;g34177ddf504_0_65"/>
          <p:cNvSpPr txBox="1"/>
          <p:nvPr>
            <p:ph idx="1" type="body"/>
          </p:nvPr>
        </p:nvSpPr>
        <p:spPr>
          <a:xfrm>
            <a:off x="453200" y="1022400"/>
            <a:ext cx="8238300" cy="35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Výpis všech hodnot v </a:t>
            </a:r>
            <a:r>
              <a:rPr lang="cs-CZ"/>
              <a:t>listu</a:t>
            </a:r>
            <a:endParaRPr/>
          </a:p>
          <a:p>
            <a:pPr indent="0" lvl="0" marL="114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for (int i = 0; i &lt; 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listStringu</a:t>
            </a: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.Count; i++)</a:t>
            </a:r>
            <a:endParaRPr sz="16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6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  Console.WriteLine(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listStringu</a:t>
            </a: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[i]);</a:t>
            </a:r>
            <a:endParaRPr sz="16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6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foreach (string s in listStringu)</a:t>
            </a:r>
            <a:endParaRPr sz="16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6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Console.WriteLine(s);</a:t>
            </a:r>
            <a:endParaRPr sz="16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7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ÚVOD DO PROGRAMOVÁNÍ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>
            <a:off x="453200" y="1022399"/>
            <a:ext cx="8238300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Mýty o programování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Proč se učit programovat?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IT pozice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O čem je programování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Programovací jazyk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Jak to funguje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Programovací hra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Nastavení prostředí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34177ddf504_0_7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KOLEKCE </a:t>
            </a:r>
            <a:r>
              <a:rPr lang="cs-CZ">
                <a:solidFill>
                  <a:schemeClr val="accent1"/>
                </a:solidFill>
              </a:rPr>
              <a:t>List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66" name="Google Shape;1066;g34177ddf504_0_70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Hromadný zápis do </a:t>
            </a:r>
            <a:r>
              <a:rPr lang="cs-CZ"/>
              <a:t>listu 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pomocí cyklu</a:t>
            </a:r>
            <a:endParaRPr/>
          </a:p>
          <a:p>
            <a:pPr indent="0" lvl="0" marL="2286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114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List&lt;int&gt; nasobkyDvojky = new List&lt;int&gt;();</a:t>
            </a:r>
            <a:endParaRPr sz="16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for (int i = 0; i &lt; 100; i++)</a:t>
            </a:r>
            <a:endParaRPr sz="16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6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  nasobkyDvojky.Add(i * 2);</a:t>
            </a:r>
            <a:endParaRPr sz="16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6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MÝTY O PROGRAMOVÁNÍ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4" name="Google Shape;124;p2"/>
          <p:cNvSpPr txBox="1"/>
          <p:nvPr>
            <p:ph idx="1" type="body"/>
          </p:nvPr>
        </p:nvSpPr>
        <p:spPr>
          <a:xfrm>
            <a:off x="453200" y="1022399"/>
            <a:ext cx="5133213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Ženy se na programování nehodí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 programováním se musí začít v mládí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K programování je potřeba mít vysokou školu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K programování je potřeba matematika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Programátoři jsou asociálové zavření někde ve sklepě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IT je jen o programování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pic>
        <p:nvPicPr>
          <p:cNvPr id="125" name="Google Shape;12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7958" y="2571750"/>
            <a:ext cx="2472842" cy="1393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8eb00e01ff_0_0"/>
          <p:cNvSpPr txBox="1"/>
          <p:nvPr>
            <p:ph type="title"/>
          </p:nvPr>
        </p:nvSpPr>
        <p:spPr>
          <a:xfrm>
            <a:off x="543525" y="334050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1" name="Google Shape;131;g28eb00e01ff_0_0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pic>
        <p:nvPicPr>
          <p:cNvPr descr="Chart, line chart&#10;&#10;Description automatically generated" id="132" name="Google Shape;132;g28eb00e01ff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499" y="247089"/>
            <a:ext cx="6703374" cy="4648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MÝTY – </a:t>
            </a:r>
            <a:r>
              <a:rPr lang="cs-CZ" sz="2400"/>
              <a:t>ŽENY SE NA PROGRAMOVÁNÍ NEHODÍ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453200" y="1022399"/>
            <a:ext cx="4885715" cy="24346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800">
                <a:latin typeface="Open Sans"/>
                <a:ea typeface="Open Sans"/>
                <a:cs typeface="Open Sans"/>
                <a:sym typeface="Open Sans"/>
              </a:rPr>
              <a:t>Ada Lovelace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cs-CZ" sz="1800">
                <a:latin typeface="Open Sans Light"/>
                <a:ea typeface="Open Sans Light"/>
                <a:cs typeface="Open Sans Light"/>
                <a:sym typeface="Open Sans Light"/>
              </a:rPr>
              <a:t>1815 - 1852 Londýn</a:t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cs-CZ" sz="1800">
                <a:latin typeface="Open Sans Light"/>
                <a:ea typeface="Open Sans Light"/>
                <a:cs typeface="Open Sans Light"/>
                <a:sym typeface="Open Sans Light"/>
              </a:rPr>
              <a:t>Babbage, analytical engine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cs-CZ" sz="1800">
                <a:latin typeface="Open Sans Light"/>
                <a:ea typeface="Open Sans Light"/>
                <a:cs typeface="Open Sans Light"/>
                <a:sym typeface="Open Sans Light"/>
              </a:rPr>
              <a:t>Zavedla pojmy např.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</a:pPr>
            <a:r>
              <a:rPr lang="cs-CZ">
                <a:latin typeface="Open Sans Light"/>
                <a:ea typeface="Open Sans Light"/>
                <a:cs typeface="Open Sans Light"/>
                <a:sym typeface="Open Sans Light"/>
              </a:rPr>
              <a:t>podmíněný skok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</a:pPr>
            <a:r>
              <a:rPr lang="cs-CZ">
                <a:latin typeface="Open Sans Light"/>
                <a:ea typeface="Open Sans Light"/>
                <a:cs typeface="Open Sans Light"/>
                <a:sym typeface="Open Sans Light"/>
              </a:rPr>
              <a:t>cyklus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</a:pPr>
            <a:r>
              <a:rPr lang="cs-CZ">
                <a:latin typeface="Open Sans Light"/>
                <a:ea typeface="Open Sans Light"/>
                <a:cs typeface="Open Sans Light"/>
                <a:sym typeface="Open Sans Light"/>
              </a:rPr>
              <a:t>podprogram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800"/>
          </a:p>
        </p:txBody>
      </p:sp>
      <p:pic>
        <p:nvPicPr>
          <p:cNvPr descr="Obrázek" id="139" name="Google Shape;139;p24"/>
          <p:cNvPicPr preferRelativeResize="0"/>
          <p:nvPr/>
        </p:nvPicPr>
        <p:blipFill rotWithShape="1">
          <a:blip r:embed="rId3">
            <a:alphaModFix/>
          </a:blip>
          <a:srcRect b="985" l="0" r="0" t="985"/>
          <a:stretch/>
        </p:blipFill>
        <p:spPr>
          <a:xfrm>
            <a:off x="5767004" y="945983"/>
            <a:ext cx="2923796" cy="34459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fference Engine | Calculating Machine, Charles Babbage, 19th Century |  Britannica" id="140" name="Google Shape;14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80258" y="2668934"/>
            <a:ext cx="2072702" cy="2302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MÝTY – </a:t>
            </a:r>
            <a:r>
              <a:rPr lang="cs-CZ" sz="2400"/>
              <a:t>ŽENY SE NA PROGRAMOVÁNÍ NEHODÍ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6" name="Google Shape;146;p3"/>
          <p:cNvSpPr txBox="1"/>
          <p:nvPr>
            <p:ph idx="1" type="body"/>
          </p:nvPr>
        </p:nvSpPr>
        <p:spPr>
          <a:xfrm>
            <a:off x="453201" y="1022399"/>
            <a:ext cx="5127328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800">
                <a:latin typeface="Open Sans"/>
                <a:ea typeface="Open Sans"/>
                <a:cs typeface="Open Sans"/>
                <a:sym typeface="Open Sans"/>
              </a:rPr>
              <a:t>Barbara Liskov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cs-CZ" sz="1800">
                <a:latin typeface="Open Sans Light"/>
                <a:ea typeface="Open Sans Light"/>
                <a:cs typeface="Open Sans Light"/>
                <a:sym typeface="Open Sans Light"/>
              </a:rPr>
              <a:t>1939 -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cs-CZ" sz="1800">
                <a:latin typeface="Open Sans Light"/>
                <a:ea typeface="Open Sans Light"/>
                <a:cs typeface="Open Sans Light"/>
                <a:sym typeface="Open Sans Light"/>
              </a:rPr>
              <a:t>Teoretické práce vedoucí k definici </a:t>
            </a:r>
            <a:r>
              <a:rPr b="1" lang="cs-CZ" sz="1800">
                <a:latin typeface="Open Sans"/>
                <a:ea typeface="Open Sans"/>
                <a:cs typeface="Open Sans"/>
                <a:sym typeface="Open Sans"/>
              </a:rPr>
              <a:t>objektového programování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cs-CZ" sz="1800">
                <a:latin typeface="Open Sans Light"/>
                <a:ea typeface="Open Sans Light"/>
                <a:cs typeface="Open Sans Light"/>
                <a:sym typeface="Open Sans Light"/>
              </a:rPr>
              <a:t>https://en.wikipedia.org/wiki/Barbara_Liskov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cs-CZ" sz="1800">
                <a:latin typeface="Open Sans Light"/>
                <a:ea typeface="Open Sans Light"/>
                <a:cs typeface="Open Sans Light"/>
                <a:sym typeface="Open Sans Light"/>
              </a:rPr>
              <a:t>https://www.quantamagazine.org/barbara-liskov-is-the-architect-of-modern-algorithms-20191120/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descr="A person smiling for the camera&#10;&#10;Description automatically generated" id="147" name="Google Shape;147;p3"/>
          <p:cNvPicPr preferRelativeResize="0"/>
          <p:nvPr/>
        </p:nvPicPr>
        <p:blipFill rotWithShape="1">
          <a:blip r:embed="rId3">
            <a:alphaModFix/>
          </a:blip>
          <a:srcRect b="7908" l="0" r="0" t="7907"/>
          <a:stretch/>
        </p:blipFill>
        <p:spPr>
          <a:xfrm>
            <a:off x="5661211" y="891325"/>
            <a:ext cx="3029587" cy="3570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 txBox="1"/>
          <p:nvPr>
            <p:ph idx="1" type="body"/>
          </p:nvPr>
        </p:nvSpPr>
        <p:spPr>
          <a:xfrm>
            <a:off x="453200" y="1022400"/>
            <a:ext cx="5126069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>
                <a:latin typeface="Open Sans"/>
                <a:ea typeface="Open Sans"/>
                <a:cs typeface="Open Sans"/>
                <a:sym typeface="Open Sans"/>
              </a:rPr>
              <a:t>Margaret Hamilton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cs-CZ"/>
              <a:t>17.8.1936, USA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cs-CZ"/>
              <a:t>vedoucí vývoje navigačního software pro let a přistání na Měsíci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cs-CZ"/>
              <a:t>ocenění NASA (2003), Prezidentská medaile svobody (2016)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i="1" lang="cs-CZ" sz="1500"/>
              <a:t>„V počátcích nebyli programátoři bráni úplně vážně, nebyla to svébytná disciplína, byla to spíš taková vedlejší odnož, hlavní roli hrál hardware. Programování se také považovalo spíše za umění a kouzlení, nikoli za vědu.“</a:t>
            </a:r>
            <a:endParaRPr sz="1500"/>
          </a:p>
          <a:p>
            <a:pPr indent="-3048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-"/>
            </a:pPr>
            <a:r>
              <a:rPr lang="cs-CZ" sz="1200"/>
              <a:t>Originál zdrojového kódu Apollo 11 je k nahlédnutí na </a:t>
            </a:r>
            <a:r>
              <a:rPr lang="cs-CZ" sz="1200" u="sng">
                <a:solidFill>
                  <a:schemeClr val="hlink"/>
                </a:solidFill>
                <a:hlinkClick r:id="rId3"/>
              </a:rPr>
              <a:t>GitHubu</a:t>
            </a:r>
            <a:endParaRPr sz="1200"/>
          </a:p>
        </p:txBody>
      </p:sp>
      <p:sp>
        <p:nvSpPr>
          <p:cNvPr id="153" name="Google Shape;153;p3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cs-CZ">
                <a:solidFill>
                  <a:schemeClr val="dk2"/>
                </a:solidFill>
              </a:rPr>
              <a:t>MÝTY – ŽENY SE NA PROGRAMOVÁNÍ NEHODÍ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54" name="Google Shape;15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58762" y="1022399"/>
            <a:ext cx="2632037" cy="334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CHCI DO IT, MUSÍM UMĚT PROGRAMOVAT?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453200" y="1022399"/>
            <a:ext cx="8238300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Ne nutně, ale …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Sebevědomí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Lepší pocit v týmu s programátory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/>
              <a:t>Znalosti se opravdu hodí!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Znát základy programování patří k “základní gramotnosti” ve světě IT, která tě posune z pozice “běžného uživatele”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Toto dílo je licencováno pod 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Attribution-NonCommercial-ShareAlike 4.0 International License</a:t>
            </a:r>
            <a:endParaRPr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sp>
        <p:nvSpPr>
          <p:cNvPr id="50" name="Google Shape;50;p1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Použití materiálů</a:t>
            </a:r>
            <a:endParaRPr/>
          </a:p>
        </p:txBody>
      </p:sp>
      <p:pic>
        <p:nvPicPr>
          <p:cNvPr id="51" name="Google Shape;51;p10"/>
          <p:cNvPicPr preferRelativeResize="0"/>
          <p:nvPr/>
        </p:nvPicPr>
        <p:blipFill rotWithShape="1">
          <a:blip r:embed="rId4">
            <a:alphaModFix amt="29000"/>
          </a:blip>
          <a:srcRect b="0" l="0" r="0" t="0"/>
          <a:stretch/>
        </p:blipFill>
        <p:spPr>
          <a:xfrm>
            <a:off x="3368206" y="3066988"/>
            <a:ext cx="2408288" cy="5692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15000" stPos="0" sy="-100000" ky="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IT POZICE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66" name="Google Shape;16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2110" y="1092992"/>
            <a:ext cx="6619780" cy="3257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IT POZICE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descr="VÃ½sledek obrÃ¡zku pro information technology proffesions" id="172" name="Google Shape;172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4124" y="438625"/>
            <a:ext cx="5474349" cy="4617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ZPĚT K PROGRAMOVÁNÍ ☺</a:t>
            </a:r>
            <a:endParaRPr/>
          </a:p>
        </p:txBody>
      </p:sp>
      <p:sp>
        <p:nvSpPr>
          <p:cNvPr id="178" name="Google Shape;178;p27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O ČEM JE PROGRAMOVÁNÍ?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453200" y="1022399"/>
            <a:ext cx="8238300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Způsob, jak říci stroji, co má dělat.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Sada instrukcí jdoucích logicky po sobě tak, aby mohl stroj vyřešit zadaný úkol.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HRA NA PROGRAMOVÁNÍ</a:t>
            </a:r>
            <a:endParaRPr/>
          </a:p>
        </p:txBody>
      </p:sp>
      <p:sp>
        <p:nvSpPr>
          <p:cNvPr id="190" name="Google Shape;190;p29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PROGRAMOVACÍ JAZYKY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6" name="Google Shape;196;p30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/>
          </a:p>
        </p:txBody>
      </p:sp>
      <p:pic>
        <p:nvPicPr>
          <p:cNvPr id="197" name="Google Shape;19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8212" y="1022400"/>
            <a:ext cx="6907576" cy="347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PROGRAMOVACÍ JAZYK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3" name="Google Shape;203;p31"/>
          <p:cNvSpPr txBox="1"/>
          <p:nvPr>
            <p:ph idx="1" type="body"/>
          </p:nvPr>
        </p:nvSpPr>
        <p:spPr>
          <a:xfrm>
            <a:off x="453200" y="1022399"/>
            <a:ext cx="8238300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Formalizovaný jazyk pro komunikaci s počítačem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Obrovské množství (a další vznikají)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Různé specializace: desktopové aplikace, weby, databáze, mobilní aplikace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Pro často používané funkcionality vznikají </a:t>
            </a:r>
            <a:r>
              <a:rPr b="1" lang="cs-CZ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knihovny </a:t>
            </a:r>
            <a:r>
              <a:rPr lang="cs-CZ" sz="1800"/>
              <a:t>a </a:t>
            </a:r>
            <a:r>
              <a:rPr b="1" lang="cs-CZ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frameworky</a:t>
            </a:r>
            <a:r>
              <a:rPr lang="cs-CZ" sz="1800"/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PROGRAMOVACÍ JAZYK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9" name="Google Shape;209;p32"/>
          <p:cNvSpPr txBox="1"/>
          <p:nvPr>
            <p:ph idx="1" type="body"/>
          </p:nvPr>
        </p:nvSpPr>
        <p:spPr>
          <a:xfrm>
            <a:off x="453200" y="1022399"/>
            <a:ext cx="8238300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Programovací jazyk je </a:t>
            </a:r>
            <a:r>
              <a:rPr b="1" lang="cs-CZ" sz="1800"/>
              <a:t>mnohem jednodušší než přirozený jazyk →</a:t>
            </a:r>
            <a:r>
              <a:rPr lang="cs-CZ" sz="1800"/>
              <a:t> menší slovní zásoba v řádu desítek slov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Důležité je </a:t>
            </a:r>
            <a:r>
              <a:rPr b="1" lang="cs-CZ" sz="1800"/>
              <a:t>porozumět principům</a:t>
            </a:r>
            <a:r>
              <a:rPr lang="cs-CZ" sz="1800"/>
              <a:t>, ty se nemění, programovací jazyky ano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PROČ C#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15" name="Google Shape;215;p34"/>
          <p:cNvSpPr txBox="1"/>
          <p:nvPr>
            <p:ph idx="1" type="body"/>
          </p:nvPr>
        </p:nvSpPr>
        <p:spPr>
          <a:xfrm>
            <a:off x="453200" y="1022399"/>
            <a:ext cx="8238300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Jazyk vyšší úrovně - snadněji se učí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Objektově orientovaný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Intuitivní vývojové prostředí Visual Studio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Žádaný na trhu práce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Pravidla jazyka jsou méně benevolentní než např. u PHP pro tvorbu webu, začátečník lépe získá správné návyky psaní kódu</a:t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cs-CZ" sz="1800"/>
              <a:t> </a:t>
            </a:r>
            <a:endParaRPr sz="1800"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BONUS: syntaxe je v základu téměř identická s Javou</a:t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PROČ C#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1" name="Google Shape;221;p35">
            <a:hlinkClick r:id="rId3"/>
          </p:cNvPr>
          <p:cNvSpPr txBox="1"/>
          <p:nvPr/>
        </p:nvSpPr>
        <p:spPr>
          <a:xfrm>
            <a:off x="714910" y="1060533"/>
            <a:ext cx="244490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cs-CZ" sz="105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Popularity of Programming Language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5"/>
          <p:cNvSpPr txBox="1"/>
          <p:nvPr/>
        </p:nvSpPr>
        <p:spPr>
          <a:xfrm>
            <a:off x="3843575" y="1079513"/>
            <a:ext cx="306526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cs-CZ" sz="105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StackOverflow 2022 Most Popular Technologies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5"/>
          <p:cNvSpPr txBox="1"/>
          <p:nvPr/>
        </p:nvSpPr>
        <p:spPr>
          <a:xfrm>
            <a:off x="7330894" y="756348"/>
            <a:ext cx="1670232" cy="600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cs-CZ" sz="1100" u="sng" cap="none" strike="noStrike">
                <a:solidFill>
                  <a:srgbClr val="EB008B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Top 10: Most In-Demand Programming Languages 2021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8012" y="1521617"/>
            <a:ext cx="3253508" cy="2249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91176" y="1405478"/>
            <a:ext cx="1350129" cy="2812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5"/>
          <p:cNvPicPr preferRelativeResize="0"/>
          <p:nvPr/>
        </p:nvPicPr>
        <p:blipFill rotWithShape="1">
          <a:blip r:embed="rId9">
            <a:alphaModFix/>
          </a:blip>
          <a:srcRect b="0" l="0" r="8824" t="0"/>
          <a:stretch/>
        </p:blipFill>
        <p:spPr>
          <a:xfrm>
            <a:off x="3554728" y="1611767"/>
            <a:ext cx="3642955" cy="1919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LEKCE</a:t>
            </a:r>
            <a:endParaRPr/>
          </a:p>
        </p:txBody>
      </p:sp>
      <p:sp>
        <p:nvSpPr>
          <p:cNvPr id="57" name="Google Shape;57;p12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Co nás čeká a jak to bude probíhat ☺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"/>
          <p:cNvSpPr txBox="1"/>
          <p:nvPr>
            <p:ph idx="1" type="body"/>
          </p:nvPr>
        </p:nvSpPr>
        <p:spPr>
          <a:xfrm>
            <a:off x="755390" y="1505380"/>
            <a:ext cx="6897823" cy="1272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/>
          </a:p>
        </p:txBody>
      </p:sp>
      <p:sp>
        <p:nvSpPr>
          <p:cNvPr id="232" name="Google Shape;232;p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cs-CZ"/>
              <a:t>Na co vše se dá .NET použít</a:t>
            </a:r>
            <a:endParaRPr/>
          </a:p>
        </p:txBody>
      </p:sp>
      <p:sp>
        <p:nvSpPr>
          <p:cNvPr id="233" name="Google Shape;233;p7"/>
          <p:cNvSpPr txBox="1"/>
          <p:nvPr>
            <p:ph idx="2" type="body"/>
          </p:nvPr>
        </p:nvSpPr>
        <p:spPr>
          <a:xfrm>
            <a:off x="452850" y="2759742"/>
            <a:ext cx="82383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Mono"/>
              <a:buNone/>
            </a:pPr>
            <a:r>
              <a:t/>
            </a:r>
            <a:endParaRPr/>
          </a:p>
        </p:txBody>
      </p:sp>
      <p:pic>
        <p:nvPicPr>
          <p:cNvPr descr=".NET 6" id="234" name="Google Shape;23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205" y="970266"/>
            <a:ext cx="6619383" cy="4019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JAK TO FUNGUJE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40" name="Google Shape;24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9875" y="1260249"/>
            <a:ext cx="352425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b="1" lang="cs-CZ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CPU</a:t>
            </a:r>
            <a:r>
              <a:rPr lang="cs-CZ"/>
              <a:t> = processor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Provádí výpočty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Zpracovává strojový kód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b="1" lang="cs-CZ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Paměť RAM</a:t>
            </a:r>
            <a:r>
              <a:rPr lang="cs-CZ">
                <a:solidFill>
                  <a:schemeClr val="accent4"/>
                </a:solidFill>
              </a:rPr>
              <a:t> </a:t>
            </a:r>
            <a:r>
              <a:rPr lang="cs-CZ"/>
              <a:t>= krátkodobé úložiště dat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Drží v paměti data a procesy dokud je PC zapnuté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Rychlý přístup, malá kapacita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b="1" lang="cs-CZ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Harddisk</a:t>
            </a:r>
            <a:r>
              <a:rPr lang="cs-CZ"/>
              <a:t> = dlouhodobé úložiště dat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Data zůstanou zachována i po vypnutí PC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Pomalejší přístup, velká kapacita</a:t>
            </a:r>
            <a:endParaRPr/>
          </a:p>
        </p:txBody>
      </p:sp>
      <p:sp>
        <p:nvSpPr>
          <p:cNvPr id="246" name="Google Shape;246;p3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cs-CZ"/>
              <a:t>JAK TO FUNGUJE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/>
          <p:nvPr>
            <p:ph idx="1" type="body"/>
          </p:nvPr>
        </p:nvSpPr>
        <p:spPr>
          <a:xfrm>
            <a:off x="453200" y="1022400"/>
            <a:ext cx="41188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52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b="1" lang="cs-CZ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Překladač</a:t>
            </a:r>
            <a:endParaRPr b="1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Přeloží programátorem napsaný kód tak, aby mu „rozuměl“ procesor</a:t>
            </a:r>
            <a:endParaRPr/>
          </a:p>
        </p:txBody>
      </p:sp>
      <p:sp>
        <p:nvSpPr>
          <p:cNvPr id="252" name="Google Shape;252;p3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cs-CZ"/>
              <a:t>JAK TO FUNGUJE</a:t>
            </a:r>
            <a:endParaRPr/>
          </a:p>
        </p:txBody>
      </p:sp>
      <p:pic>
        <p:nvPicPr>
          <p:cNvPr id="253" name="Google Shape;2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1925" y="438366"/>
            <a:ext cx="1999130" cy="14154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Zobrazit zdrojový obrázek" id="254" name="Google Shape;254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4773" y="276442"/>
            <a:ext cx="1711274" cy="1711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ears" id="255" name="Google Shape;255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78996" y="225613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8"/>
          <p:cNvSpPr txBox="1"/>
          <p:nvPr/>
        </p:nvSpPr>
        <p:spPr>
          <a:xfrm>
            <a:off x="5877389" y="3131181"/>
            <a:ext cx="11176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Kompilátor</a:t>
            </a:r>
            <a:endParaRPr b="0" i="0" sz="14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257" name="Google Shape;257;p38"/>
          <p:cNvCxnSpPr>
            <a:endCxn id="255" idx="1"/>
          </p:cNvCxnSpPr>
          <p:nvPr/>
        </p:nvCxnSpPr>
        <p:spPr>
          <a:xfrm flipH="1" rot="-5400000">
            <a:off x="5296046" y="2030387"/>
            <a:ext cx="728400" cy="6375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8" name="Google Shape;258;p38"/>
          <p:cNvCxnSpPr>
            <a:stCxn id="255" idx="3"/>
            <a:endCxn id="254" idx="2"/>
          </p:cNvCxnSpPr>
          <p:nvPr/>
        </p:nvCxnSpPr>
        <p:spPr>
          <a:xfrm flipH="1" rot="10800000">
            <a:off x="6893396" y="1987637"/>
            <a:ext cx="516900" cy="7257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59" name="Google Shape;259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7494" y="3601424"/>
            <a:ext cx="638264" cy="1314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92205" y="3316125"/>
            <a:ext cx="762106" cy="16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42754" y="3754571"/>
            <a:ext cx="2857283" cy="1183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52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 u="sng">
                <a:solidFill>
                  <a:schemeClr val="hlink"/>
                </a:solidFill>
                <a:hlinkClick r:id="rId3"/>
              </a:rPr>
              <a:t>https://studio.code.org/hoc/1</a:t>
            </a:r>
            <a:endParaRPr/>
          </a:p>
        </p:txBody>
      </p:sp>
      <p:sp>
        <p:nvSpPr>
          <p:cNvPr id="267" name="Google Shape;267;p39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cs-CZ"/>
              <a:t>BLOKOVÉ PROGRAMOVÁNÍ</a:t>
            </a:r>
            <a:endParaRPr/>
          </a:p>
        </p:txBody>
      </p:sp>
      <p:pic>
        <p:nvPicPr>
          <p:cNvPr id="268" name="Google Shape;268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857" y="1623523"/>
            <a:ext cx="3424844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7094" y="3060262"/>
            <a:ext cx="3343564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44442" y="3151760"/>
            <a:ext cx="3269673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44442" y="1253766"/>
            <a:ext cx="3269673" cy="1783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23761" y="338702"/>
            <a:ext cx="1671523" cy="160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0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Visual Studio Code</a:t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 u="sng">
                <a:solidFill>
                  <a:schemeClr val="hlink"/>
                </a:solidFill>
                <a:hlinkClick r:id="rId3"/>
              </a:rPr>
              <a:t>https://code.visualstudio.com/download</a:t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u="sng">
              <a:solidFill>
                <a:schemeClr val="hlink"/>
              </a:solidFill>
              <a:hlinkClick r:id="rId4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.NET Fiddle</a:t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u="sng">
              <a:solidFill>
                <a:schemeClr val="hlink"/>
              </a:solidFill>
              <a:hlinkClick r:id="rId5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 u="sng">
                <a:solidFill>
                  <a:schemeClr val="hlink"/>
                </a:solidFill>
                <a:hlinkClick r:id="rId6"/>
              </a:rPr>
              <a:t>dotnetfiddle.net</a:t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/>
          </a:p>
        </p:txBody>
      </p:sp>
      <p:sp>
        <p:nvSpPr>
          <p:cNvPr id="278" name="Google Shape;278;p4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cs-CZ"/>
              <a:t>NASTAVENÍ PROSTŘEDÍ</a:t>
            </a:r>
            <a:endParaRPr/>
          </a:p>
        </p:txBody>
      </p:sp>
      <p:pic>
        <p:nvPicPr>
          <p:cNvPr id="279" name="Google Shape;279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88665" y="2928209"/>
            <a:ext cx="2172003" cy="39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4279" y="673675"/>
            <a:ext cx="2360797" cy="111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0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PRVNÍ PROGRAM</a:t>
            </a:r>
            <a:endParaRPr/>
          </a:p>
        </p:txBody>
      </p:sp>
      <p:sp>
        <p:nvSpPr>
          <p:cNvPr id="286" name="Google Shape;286;p50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Hello World ☺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b0f96ec6c4_0_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KONZOLE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92" name="Google Shape;292;g2b0f96ec6c4_0_0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Slouží pro zadávání vstupních hodnot a zobrazování výsledků (výpis hodnot) u konzolových aplikací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Konzole je aktivní po celou dobu běhu programu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pic>
        <p:nvPicPr>
          <p:cNvPr id="293" name="Google Shape;293;g2b0f96ec6c4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0762" y="2571750"/>
            <a:ext cx="4542475" cy="163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2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KOMENTÁŘE V KÓDU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99" name="Google Shape;299;p52"/>
          <p:cNvSpPr txBox="1"/>
          <p:nvPr>
            <p:ph idx="1" type="body"/>
          </p:nvPr>
        </p:nvSpPr>
        <p:spPr>
          <a:xfrm>
            <a:off x="453200" y="1022399"/>
            <a:ext cx="8238300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Super na psaní poznámek přímo do kódu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Jednořádkový komentář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Víceřádkový komentář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sp>
        <p:nvSpPr>
          <p:cNvPr id="300" name="Google Shape;300;p52"/>
          <p:cNvSpPr txBox="1"/>
          <p:nvPr/>
        </p:nvSpPr>
        <p:spPr>
          <a:xfrm>
            <a:off x="800204" y="1678930"/>
            <a:ext cx="6467801" cy="5864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// tohle je jednořádkový komentář</a:t>
            </a:r>
            <a:endParaRPr b="0" i="0" sz="2100" u="none" cap="none" strike="noStrike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1" name="Google Shape;301;p52"/>
          <p:cNvSpPr txBox="1"/>
          <p:nvPr/>
        </p:nvSpPr>
        <p:spPr>
          <a:xfrm>
            <a:off x="800203" y="2739385"/>
            <a:ext cx="6467801" cy="12957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/* tohle je víceřádkový komentář</a:t>
            </a:r>
            <a:b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aniž by bylo potřeba na každém řádku</a:t>
            </a:r>
            <a:b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psát lomítka */</a:t>
            </a:r>
            <a:endParaRPr b="0" i="0" sz="14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b0f96ec6c4_1_0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LEKCE 2</a:t>
            </a:r>
            <a:endParaRPr/>
          </a:p>
        </p:txBody>
      </p:sp>
      <p:sp>
        <p:nvSpPr>
          <p:cNvPr id="307" name="Google Shape;307;g2b0f96ec6c4_1_0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OSNOVA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3" name="Google Shape;63;p13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79999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cs-CZ" sz="1600"/>
              <a:t>21. 1. 		Organizace, úvod, Visual Studio, Hello World, konzole</a:t>
            </a:r>
            <a:br>
              <a:rPr lang="cs-CZ" sz="1600"/>
            </a:br>
            <a:r>
              <a:rPr lang="cs-CZ" sz="1600"/>
              <a:t>28. 1. 		Proměnné, datové typy, podmíněný příkaz if</a:t>
            </a:r>
            <a:br>
              <a:rPr lang="cs-CZ" sz="1600"/>
            </a:br>
            <a:r>
              <a:rPr lang="cs-CZ" sz="1600"/>
              <a:t>  4. 2. 		Debugging, switch a parsování</a:t>
            </a:r>
            <a:br>
              <a:rPr lang="cs-CZ" sz="1600"/>
            </a:br>
            <a:r>
              <a:rPr lang="cs-CZ" sz="1600"/>
              <a:t>11. 2. 		</a:t>
            </a:r>
            <a:r>
              <a:rPr b="1" lang="cs-CZ" sz="1600"/>
              <a:t>Opakování, cykly</a:t>
            </a:r>
            <a:br>
              <a:rPr lang="cs-CZ" sz="1600"/>
            </a:br>
            <a:r>
              <a:rPr lang="cs-CZ" sz="1600"/>
              <a:t>18. 2. 		Metody</a:t>
            </a:r>
            <a:br>
              <a:rPr lang="cs-CZ" sz="1600"/>
            </a:br>
            <a:r>
              <a:rPr lang="cs-CZ" sz="1600"/>
              <a:t>25. 2. 		Objektově orientované programování (OOP)</a:t>
            </a:r>
            <a:br>
              <a:rPr lang="cs-CZ" sz="1600"/>
            </a:br>
            <a:r>
              <a:rPr lang="cs-CZ" sz="1600"/>
              <a:t>  4. 3.		OOP pokračování</a:t>
            </a:r>
            <a:br>
              <a:rPr lang="cs-CZ" sz="1600"/>
            </a:br>
            <a:r>
              <a:rPr lang="cs-CZ" sz="1600"/>
              <a:t>11. 3.		</a:t>
            </a:r>
            <a:r>
              <a:rPr b="1" lang="cs-CZ" sz="1600"/>
              <a:t>Opakování OOP</a:t>
            </a:r>
            <a:br>
              <a:rPr lang="cs-CZ" sz="1600"/>
            </a:br>
            <a:r>
              <a:rPr lang="cs-CZ" sz="1600"/>
              <a:t>18. 3.		Pole</a:t>
            </a:r>
            <a:br>
              <a:rPr lang="cs-CZ" sz="1600"/>
            </a:br>
            <a:r>
              <a:rPr lang="cs-CZ" sz="1600"/>
              <a:t>25. 3.		</a:t>
            </a:r>
            <a:r>
              <a:rPr b="1" lang="cs-CZ" sz="1600"/>
              <a:t>Opakování</a:t>
            </a:r>
            <a:br>
              <a:rPr lang="cs-CZ" sz="1600"/>
            </a:br>
            <a:r>
              <a:rPr lang="cs-CZ" sz="1600"/>
              <a:t>  1. 4.		Grafická kalkulačka - základy</a:t>
            </a:r>
            <a:br>
              <a:rPr lang="cs-CZ" sz="1600"/>
            </a:br>
            <a:r>
              <a:rPr lang="cs-CZ" sz="1600"/>
              <a:t>  8. 4.		Grafická kalkulačka - pokračování, konzultace, rady a tipy, co dál</a:t>
            </a:r>
            <a:endParaRPr sz="16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7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OPAKOVÁNÍ</a:t>
            </a:r>
            <a:endParaRPr/>
          </a:p>
        </p:txBody>
      </p:sp>
      <p:sp>
        <p:nvSpPr>
          <p:cNvPr id="313" name="Google Shape;313;p57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KONZOLE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19" name="Google Shape;319;p54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Slouží pro zadávání vstupních hodnot a zobrazování výsledků (výpis hodnot) u konzolových aplikací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Konzole je aktivní po celou dobu běhu programu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pic>
        <p:nvPicPr>
          <p:cNvPr id="320" name="Google Shape;32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0762" y="2571750"/>
            <a:ext cx="4542475" cy="163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297309b769_0_1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KOMENTÁŘE V KÓDU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26" name="Google Shape;326;g3297309b769_0_17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Super na psaní poznámek přímo do kódu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Jednořádkový komentář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Víceřádkový komentář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sp>
        <p:nvSpPr>
          <p:cNvPr id="327" name="Google Shape;327;g3297309b769_0_17"/>
          <p:cNvSpPr txBox="1"/>
          <p:nvPr/>
        </p:nvSpPr>
        <p:spPr>
          <a:xfrm>
            <a:off x="800204" y="1678930"/>
            <a:ext cx="64677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// tohle je jednořádkový komentář</a:t>
            </a:r>
            <a:endParaRPr b="0" i="0" sz="2100" u="none" cap="none" strike="noStrike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8" name="Google Shape;328;g3297309b769_0_17"/>
          <p:cNvSpPr txBox="1"/>
          <p:nvPr/>
        </p:nvSpPr>
        <p:spPr>
          <a:xfrm>
            <a:off x="800203" y="2739385"/>
            <a:ext cx="6467700" cy="12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/* tohle je víceřádkový komentář</a:t>
            </a:r>
            <a:b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aniž by bylo potřeba na každém řádku</a:t>
            </a:r>
            <a:b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psát lomítka */</a:t>
            </a:r>
            <a:endParaRPr b="0" i="0" sz="14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2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PROMĚNNÉ A DATOVÉ TYPY</a:t>
            </a:r>
            <a:endParaRPr/>
          </a:p>
        </p:txBody>
      </p:sp>
      <p:sp>
        <p:nvSpPr>
          <p:cNvPr id="334" name="Google Shape;334;p42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PROČ PROMĚNNÁ?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40" name="Google Shape;340;p43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Způsob, jak krátkodobě uchovat data a jak s nimi pracovat v programu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Hodnota se zadává/definuje na jednom místě, není nutné přepisovat na více místech v kódu -&gt; eliminuje chyby, urychluje práce, kód má univerzální použití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PROMĚNNÁ A DATOVÝ TYP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46" name="Google Shape;346;p44"/>
          <p:cNvSpPr/>
          <p:nvPr/>
        </p:nvSpPr>
        <p:spPr>
          <a:xfrm>
            <a:off x="3801976" y="1543155"/>
            <a:ext cx="1786800" cy="17868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accen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cs-CZ" sz="4000" u="none" cap="none" strike="noStrike">
                <a:solidFill>
                  <a:schemeClr val="accen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5</a:t>
            </a:r>
            <a:endParaRPr b="0" i="0" sz="4000" u="none" cap="none" strike="noStrike">
              <a:solidFill>
                <a:schemeClr val="accen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47" name="Google Shape;347;p44"/>
          <p:cNvSpPr txBox="1"/>
          <p:nvPr/>
        </p:nvSpPr>
        <p:spPr>
          <a:xfrm>
            <a:off x="3993806" y="1669469"/>
            <a:ext cx="49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cs-CZ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endParaRPr b="1" i="0" sz="2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44"/>
          <p:cNvSpPr txBox="1"/>
          <p:nvPr/>
        </p:nvSpPr>
        <p:spPr>
          <a:xfrm>
            <a:off x="4993879" y="1669519"/>
            <a:ext cx="31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cs-CZ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44"/>
          <p:cNvSpPr txBox="1"/>
          <p:nvPr/>
        </p:nvSpPr>
        <p:spPr>
          <a:xfrm>
            <a:off x="4053375" y="1139075"/>
            <a:ext cx="125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cs-CZ" sz="16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proměnná</a:t>
            </a:r>
            <a:endParaRPr b="1" i="0" sz="1600" u="none" cap="none" strike="noStrike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0" name="Google Shape;350;p44"/>
          <p:cNvSpPr txBox="1"/>
          <p:nvPr/>
        </p:nvSpPr>
        <p:spPr>
          <a:xfrm>
            <a:off x="6463801" y="1543155"/>
            <a:ext cx="13509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s-CZ" sz="18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jméno proměnné</a:t>
            </a:r>
            <a:endParaRPr b="0" i="0" sz="18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51" name="Google Shape;351;p44"/>
          <p:cNvSpPr txBox="1"/>
          <p:nvPr/>
        </p:nvSpPr>
        <p:spPr>
          <a:xfrm>
            <a:off x="1921967" y="1546380"/>
            <a:ext cx="105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cs-CZ" sz="1800" u="none" cap="none" strike="noStrik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datový typ</a:t>
            </a:r>
            <a:endParaRPr i="0" sz="1800" u="none" cap="none" strike="noStrike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52" name="Google Shape;352;p44"/>
          <p:cNvSpPr txBox="1"/>
          <p:nvPr/>
        </p:nvSpPr>
        <p:spPr>
          <a:xfrm>
            <a:off x="2463361" y="3466491"/>
            <a:ext cx="2232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s-CZ" sz="18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hodnota proměnné</a:t>
            </a:r>
            <a:endParaRPr b="0" i="0" sz="18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353" name="Google Shape;353;p44"/>
          <p:cNvCxnSpPr>
            <a:endCxn id="347" idx="1"/>
          </p:cNvCxnSpPr>
          <p:nvPr/>
        </p:nvCxnSpPr>
        <p:spPr>
          <a:xfrm>
            <a:off x="3079406" y="1811069"/>
            <a:ext cx="914400" cy="58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4" name="Google Shape;354;p44"/>
          <p:cNvCxnSpPr/>
          <p:nvPr/>
        </p:nvCxnSpPr>
        <p:spPr>
          <a:xfrm rot="10800000">
            <a:off x="5378310" y="1866320"/>
            <a:ext cx="1002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5" name="Google Shape;355;p44"/>
          <p:cNvCxnSpPr>
            <a:stCxn id="352" idx="0"/>
          </p:cNvCxnSpPr>
          <p:nvPr/>
        </p:nvCxnSpPr>
        <p:spPr>
          <a:xfrm flipH="1" rot="10800000">
            <a:off x="3579361" y="2766891"/>
            <a:ext cx="821400" cy="69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6" name="Google Shape;356;p44"/>
          <p:cNvSpPr txBox="1"/>
          <p:nvPr/>
        </p:nvSpPr>
        <p:spPr>
          <a:xfrm>
            <a:off x="491550" y="2509425"/>
            <a:ext cx="187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cs-CZ" sz="20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int </a:t>
            </a:r>
            <a:r>
              <a:rPr i="0" lang="cs-CZ" sz="20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x = 5;</a:t>
            </a:r>
            <a:endParaRPr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descr="Zobrazit zdrojový obrázek" id="357" name="Google Shape;35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1788" y="2689060"/>
            <a:ext cx="1873967" cy="18739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8" name="Google Shape;358;p44"/>
          <p:cNvCxnSpPr/>
          <p:nvPr/>
        </p:nvCxnSpPr>
        <p:spPr>
          <a:xfrm>
            <a:off x="5048069" y="2489005"/>
            <a:ext cx="1663500" cy="841200"/>
          </a:xfrm>
          <a:prstGeom prst="straightConnector1">
            <a:avLst/>
          </a:prstGeom>
          <a:noFill/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5686"/>
              </a:srgbClr>
            </a:outerShdw>
          </a:effectLst>
        </p:spPr>
      </p:cxnSp>
      <p:sp>
        <p:nvSpPr>
          <p:cNvPr id="359" name="Google Shape;359;p44"/>
          <p:cNvSpPr txBox="1"/>
          <p:nvPr/>
        </p:nvSpPr>
        <p:spPr>
          <a:xfrm>
            <a:off x="6076334" y="3458101"/>
            <a:ext cx="77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s-CZ" sz="18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0101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PROČ DATOVÉ TYPY?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65" name="Google Shape;365;p45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Důležité pro zápis v paměti – kvůli kapacitě i rychlosti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Každý datový typ umožňuje jiné operace -&gt; nutno dodržovat při programování – patří k základním principům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C# je </a:t>
            </a:r>
            <a:r>
              <a:rPr b="1" lang="cs-CZ">
                <a:latin typeface="Open Sans"/>
                <a:ea typeface="Open Sans"/>
                <a:cs typeface="Open Sans"/>
                <a:sym typeface="Open Sans"/>
              </a:rPr>
              <a:t>silně typovaný jazyk</a:t>
            </a:r>
            <a:r>
              <a:rPr lang="cs-CZ"/>
              <a:t> (nelze míchat “jablka” s “hruškami”),</a:t>
            </a:r>
            <a:br>
              <a:rPr lang="cs-CZ"/>
            </a:br>
            <a:r>
              <a:rPr lang="cs-CZ"/>
              <a:t>typy musí “sedět”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PŘIROVNÁNÍ – POHLEDY, OBÁLKY, BALÍKY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71" name="Google Shape;37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579" y="2152875"/>
            <a:ext cx="1875120" cy="1250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77622" y="1777300"/>
            <a:ext cx="3281545" cy="2180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29820" y="1317624"/>
            <a:ext cx="2921205" cy="2921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JAK TO VYPADÁ V KÓDU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79" name="Google Shape;379;p51"/>
          <p:cNvSpPr txBox="1"/>
          <p:nvPr>
            <p:ph idx="1" type="body"/>
          </p:nvPr>
        </p:nvSpPr>
        <p:spPr>
          <a:xfrm>
            <a:off x="452450" y="1028850"/>
            <a:ext cx="3962100" cy="24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52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b="1" lang="cs-CZ" sz="2100">
                <a:latin typeface="Open Sans"/>
                <a:ea typeface="Open Sans"/>
                <a:cs typeface="Open Sans"/>
                <a:sym typeface="Open Sans"/>
              </a:rPr>
              <a:t>Deklarace </a:t>
            </a:r>
            <a:r>
              <a:rPr lang="cs-CZ" sz="2100"/>
              <a:t>(vytvoření) </a:t>
            </a:r>
            <a:br>
              <a:rPr lang="cs-CZ" sz="2100"/>
            </a:br>
            <a:r>
              <a:rPr lang="cs-CZ" sz="2100"/>
              <a:t>proměnné</a:t>
            </a:r>
            <a:br>
              <a:rPr lang="cs-CZ" sz="2100"/>
            </a:br>
            <a:endParaRPr sz="2100"/>
          </a:p>
          <a:p>
            <a:pPr indent="0" lvl="0" marL="952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br>
              <a:rPr lang="cs-CZ"/>
            </a:br>
            <a:r>
              <a:rPr lang="cs-CZ"/>
              <a:t> </a:t>
            </a:r>
            <a:r>
              <a:rPr lang="cs-CZ" sz="1200"/>
              <a:t>Použije se, pokud chceme proměnnou </a:t>
            </a:r>
            <a:br>
              <a:rPr lang="cs-CZ" sz="1200"/>
            </a:br>
            <a:r>
              <a:rPr lang="cs-CZ" sz="1200"/>
              <a:t>  vytvořit bez hodnoty</a:t>
            </a:r>
            <a:endParaRPr sz="1200"/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/>
          </a:p>
        </p:txBody>
      </p:sp>
      <p:sp>
        <p:nvSpPr>
          <p:cNvPr id="380" name="Google Shape;380;p51"/>
          <p:cNvSpPr txBox="1"/>
          <p:nvPr/>
        </p:nvSpPr>
        <p:spPr>
          <a:xfrm>
            <a:off x="656900" y="1809300"/>
            <a:ext cx="2302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cs-CZ" sz="21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cislo;</a:t>
            </a:r>
            <a:b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21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b="1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text;</a:t>
            </a:r>
            <a:b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endParaRPr b="0" i="0" sz="21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1" name="Google Shape;381;p51"/>
          <p:cNvSpPr txBox="1"/>
          <p:nvPr/>
        </p:nvSpPr>
        <p:spPr>
          <a:xfrm>
            <a:off x="4415325" y="1022400"/>
            <a:ext cx="42702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525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rPr b="1" i="0" lang="cs-CZ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Deklarace </a:t>
            </a:r>
            <a:r>
              <a:rPr b="0" i="0" lang="cs-CZ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(vytvoření) </a:t>
            </a:r>
            <a:br>
              <a:rPr b="0" i="0" lang="cs-CZ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cs-CZ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proměnné </a:t>
            </a:r>
            <a:r>
              <a:rPr b="1" i="0" lang="cs-CZ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 přiřazením</a:t>
            </a:r>
            <a:r>
              <a:rPr b="0" i="0" lang="cs-CZ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hodnoty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82" name="Google Shape;382;p51"/>
          <p:cNvSpPr txBox="1"/>
          <p:nvPr/>
        </p:nvSpPr>
        <p:spPr>
          <a:xfrm>
            <a:off x="4615174" y="1809312"/>
            <a:ext cx="4076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cs-CZ" sz="21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 = 10;</a:t>
            </a:r>
            <a:b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21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b="1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text = “Ahoj!”;</a:t>
            </a:r>
            <a:b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endParaRPr b="0" i="0" sz="21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3" name="Google Shape;383;p51"/>
          <p:cNvSpPr txBox="1"/>
          <p:nvPr/>
        </p:nvSpPr>
        <p:spPr>
          <a:xfrm>
            <a:off x="453200" y="3246775"/>
            <a:ext cx="8237700" cy="14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5250" marR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rPr b="1" i="0" lang="cs-CZ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Přiřazení </a:t>
            </a:r>
            <a:r>
              <a:rPr b="0" i="0" lang="cs-CZ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hodnoty (přepsání)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marR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marR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84" name="Google Shape;384;p51"/>
          <p:cNvSpPr txBox="1"/>
          <p:nvPr/>
        </p:nvSpPr>
        <p:spPr>
          <a:xfrm>
            <a:off x="2959100" y="3641669"/>
            <a:ext cx="4076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cislo 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= 25;</a:t>
            </a:r>
            <a:b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text 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= “Jak je?”;</a:t>
            </a:r>
            <a:b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endParaRPr b="0" i="0" sz="21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297309b769_0_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PŘEHLED DATOVÝCH TYPŮ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90" name="Google Shape;390;g3297309b769_0_5"/>
          <p:cNvSpPr txBox="1"/>
          <p:nvPr>
            <p:ph idx="1" type="body"/>
          </p:nvPr>
        </p:nvSpPr>
        <p:spPr>
          <a:xfrm>
            <a:off x="453200" y="1022400"/>
            <a:ext cx="78231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bool </a:t>
            </a:r>
            <a:r>
              <a:rPr lang="cs-CZ" sz="1800">
                <a:solidFill>
                  <a:schemeClr val="accent1"/>
                </a:solidFill>
              </a:rPr>
              <a:t>	</a:t>
            </a:r>
            <a:r>
              <a:rPr lang="cs-CZ" sz="1800"/>
              <a:t>= logická hodnota (true/false)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int</a:t>
            </a:r>
            <a:r>
              <a:rPr lang="cs-CZ" sz="1800">
                <a:solidFill>
                  <a:schemeClr val="accent1"/>
                </a:solidFill>
              </a:rPr>
              <a:t>		</a:t>
            </a:r>
            <a:r>
              <a:rPr lang="cs-CZ" sz="1800"/>
              <a:t>= celé číslo (-10, 0, 12, …)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double</a:t>
            </a:r>
            <a:r>
              <a:rPr lang="cs-CZ" sz="1800">
                <a:solidFill>
                  <a:schemeClr val="accent1"/>
                </a:solidFill>
              </a:rPr>
              <a:t>	</a:t>
            </a:r>
            <a:r>
              <a:rPr lang="cs-CZ" sz="1800"/>
              <a:t>= desetinné číslo (-10.01, 0.0, 12.5, …)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lang="cs-CZ" sz="1800">
                <a:solidFill>
                  <a:schemeClr val="accent1"/>
                </a:solidFill>
              </a:rPr>
              <a:t>	</a:t>
            </a:r>
            <a:r>
              <a:rPr lang="cs-CZ" sz="1800"/>
              <a:t>= řetězec znaků (“Czechitas“, “x“, “123“ , “☺“ , …)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char</a:t>
            </a:r>
            <a:r>
              <a:rPr lang="cs-CZ" sz="1800">
                <a:solidFill>
                  <a:schemeClr val="accent1"/>
                </a:solidFill>
              </a:rPr>
              <a:t>	</a:t>
            </a:r>
            <a:r>
              <a:rPr lang="cs-CZ" sz="1800"/>
              <a:t>= znak </a:t>
            </a:r>
            <a:br>
              <a:rPr lang="cs-CZ" sz="1800"/>
            </a:br>
            <a:r>
              <a:rPr lang="cs-CZ" sz="1800"/>
              <a:t>		(‘C’, ’z’, ’e’, ’c’, ’h’, ’i’, ’t’, ’a’, ’s’, ’x’, ’1’, ’2’, ’3’)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pic>
        <p:nvPicPr>
          <p:cNvPr id="391" name="Google Shape;391;g3297309b769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5600" y="2647825"/>
            <a:ext cx="3296176" cy="162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800"/>
              <a:t>Časově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Začínáme v 18:00, končíme ve 20:30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Plánujeme vždy dvě přestávky – zhruba v 18:50 a 19:50 </a:t>
            </a:r>
            <a:endParaRPr sz="1800"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800"/>
              <a:t>Obsahově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Rekapitulace úkolů z minulé lekce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Výklad nové látky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Breakout rooms - samostatná práce na úkolech s kouči</a:t>
            </a:r>
            <a:endParaRPr sz="1800"/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cs-CZ"/>
              <a:t>STRUKTURA LEKCE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POJMENOVÁNÍ PROMĚNNÝCH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97" name="Google Shape;397;p53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Lepší víceslovný název, než nicneříkající a, b, c, …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Jak na to: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Název proměnné začíná v C# vždy malým písmenem, je bez mezer a nesmí začínat číslem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Pozor – </a:t>
            </a:r>
            <a:r>
              <a:rPr lang="cs-CZ" sz="1500">
                <a:latin typeface="Open Sans SemiBold"/>
                <a:ea typeface="Open Sans SemiBold"/>
                <a:cs typeface="Open Sans SemiBold"/>
                <a:sym typeface="Open Sans SemiBold"/>
              </a:rPr>
              <a:t>nepoužívat diakritiku!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Pokud má název více slov, má každé slovo kromě prvního velké počáteční písmeno: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sp>
        <p:nvSpPr>
          <p:cNvPr id="398" name="Google Shape;398;p53"/>
          <p:cNvSpPr txBox="1"/>
          <p:nvPr/>
        </p:nvSpPr>
        <p:spPr>
          <a:xfrm>
            <a:off x="1254813" y="3571053"/>
            <a:ext cx="3612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nazevPromenne1</a:t>
            </a:r>
            <a:b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totoJeDalsiPromenna</a:t>
            </a:r>
            <a:endParaRPr b="0" i="0" sz="21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99" name="Google Shape;39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4443" y="3475110"/>
            <a:ext cx="1138102" cy="1138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VÝPIS HODNOTY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05" name="Google Shape;405;p55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cs-CZ" sz="1600"/>
              <a:t>Tato funkce je pro usnadnění již naprogramována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cs-CZ" sz="1600"/>
              <a:t>Vypsat hodnotu proto můžeme pomocí jediného příkazu:</a:t>
            </a:r>
            <a:endParaRPr sz="16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cs-CZ" sz="1600"/>
              <a:t>Výpis proměn</a:t>
            </a:r>
            <a:r>
              <a:rPr lang="cs-CZ" sz="1600"/>
              <a:t>né do konzole</a:t>
            </a:r>
            <a:r>
              <a:rPr lang="cs-CZ" sz="1600"/>
              <a:t>: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sp>
        <p:nvSpPr>
          <p:cNvPr id="406" name="Google Shape;406;p55"/>
          <p:cNvSpPr txBox="1"/>
          <p:nvPr/>
        </p:nvSpPr>
        <p:spPr>
          <a:xfrm>
            <a:off x="817902" y="1714326"/>
            <a:ext cx="6467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“Hello World!”</a:t>
            </a:r>
            <a:r>
              <a:rPr b="1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123</a:t>
            </a:r>
            <a:r>
              <a:rPr b="1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55"/>
          <p:cNvSpPr txBox="1"/>
          <p:nvPr/>
        </p:nvSpPr>
        <p:spPr>
          <a:xfrm>
            <a:off x="817901" y="3351466"/>
            <a:ext cx="6467700" cy="9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cs-CZ" sz="2100" u="none" cap="none" strike="noStrike">
                <a:solidFill>
                  <a:srgbClr val="EB008B"/>
                </a:solidFill>
                <a:latin typeface="Roboto Mono"/>
                <a:ea typeface="Roboto Mono"/>
                <a:cs typeface="Roboto Mono"/>
                <a:sym typeface="Roboto Mono"/>
              </a:rPr>
              <a:t>int 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 = 789;</a:t>
            </a:r>
            <a:b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Console.WriteLine(cislo);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DATOVÝ TYP </a:t>
            </a:r>
            <a:r>
              <a:rPr lang="cs-CZ">
                <a:solidFill>
                  <a:schemeClr val="accent1"/>
                </a:solidFill>
              </a:rPr>
              <a:t>int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13" name="Google Shape;413;p47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b="1" lang="cs-CZ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int</a:t>
            </a:r>
            <a:r>
              <a:rPr lang="cs-CZ">
                <a:solidFill>
                  <a:schemeClr val="accent4"/>
                </a:solidFill>
              </a:rPr>
              <a:t> </a:t>
            </a:r>
            <a:r>
              <a:rPr lang="cs-CZ"/>
              <a:t>= celé číslo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hodnoty: -10, 0, 12, …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základní (matematické) operace: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sčítání		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cs-CZ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odčítání		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cs-CZ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násobení	    	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cs-CZ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dělení</a:t>
            </a:r>
            <a:r>
              <a:rPr lang="cs-CZ"/>
              <a:t>		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cs-CZ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2 (celočíselné dělení)</a:t>
            </a:r>
            <a:br>
              <a:rPr lang="cs-CZ"/>
            </a:br>
            <a:r>
              <a:rPr lang="cs-CZ" sz="1100"/>
              <a:t>v případě, že vyjde desetinné číslo, desetinná místa se useknou bez zaokrouhlení!  4/3 = 1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DATOVÝ TYP </a:t>
            </a:r>
            <a:r>
              <a:rPr lang="cs-CZ">
                <a:solidFill>
                  <a:schemeClr val="accent1"/>
                </a:solidFill>
              </a:rPr>
              <a:t>double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19" name="Google Shape;419;p48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b="1" lang="cs-CZ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double</a:t>
            </a:r>
            <a:r>
              <a:rPr b="1" lang="cs-CZ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cs-CZ"/>
              <a:t>= desetinné číslo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hodnoty: -10.01, 0.0, 12.5, …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POZOR na desetinnou tečku a čárku, záleží na nastaveném jazyku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Proč 0.0? Samotná 0 je automaticky považována za celé číslo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základní (matematické) operace jsou stejné jako u </a:t>
            </a:r>
            <a:r>
              <a:rPr b="1" lang="cs-CZ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int</a:t>
            </a:r>
            <a:r>
              <a:rPr lang="cs-CZ"/>
              <a:t>u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9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DATOVÝ TYP </a:t>
            </a:r>
            <a:r>
              <a:rPr lang="cs-CZ">
                <a:solidFill>
                  <a:schemeClr val="accent1"/>
                </a:solidFill>
              </a:rPr>
              <a:t>string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25" name="Google Shape;425;p49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b="1" lang="cs-CZ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b="1" lang="cs-CZ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cs-CZ"/>
              <a:t>= řetězec znaků, text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hodnoty: 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“Czechitas“</a:t>
            </a:r>
            <a:r>
              <a:rPr lang="cs-CZ"/>
              <a:t>, 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“x“</a:t>
            </a:r>
            <a:r>
              <a:rPr lang="cs-CZ"/>
              <a:t>, 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“123“ </a:t>
            </a:r>
            <a:r>
              <a:rPr lang="cs-CZ"/>
              <a:t>, 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“☺“</a:t>
            </a:r>
            <a:r>
              <a:rPr lang="cs-CZ"/>
              <a:t> , …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základní operace - skládání textu</a:t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/>
          </a:p>
          <a:p>
            <a:pPr indent="0" lvl="0" marL="952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		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“a” + “hoj” = “ahoj”</a:t>
            </a:r>
            <a:endParaRPr/>
          </a:p>
          <a:p>
            <a:pPr indent="0" lvl="0" marL="952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		“12” + “34” = “1234”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DATOVÝ TYP </a:t>
            </a:r>
            <a:r>
              <a:rPr lang="cs-CZ">
                <a:solidFill>
                  <a:schemeClr val="accent1"/>
                </a:solidFill>
              </a:rPr>
              <a:t>bool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31" name="Google Shape;431;p60"/>
          <p:cNvSpPr txBox="1"/>
          <p:nvPr>
            <p:ph idx="1" type="body"/>
          </p:nvPr>
        </p:nvSpPr>
        <p:spPr>
          <a:xfrm>
            <a:off x="453200" y="1022399"/>
            <a:ext cx="44196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bool </a:t>
            </a:r>
            <a:r>
              <a:rPr lang="cs-CZ" sz="1800"/>
              <a:t>= logická hodnota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hodnoty: </a:t>
            </a:r>
            <a:r>
              <a:rPr lang="cs-CZ" sz="1800">
                <a:latin typeface="Open Sans Medium"/>
                <a:ea typeface="Open Sans Medium"/>
                <a:cs typeface="Open Sans Medium"/>
                <a:sym typeface="Open Sans Medium"/>
              </a:rPr>
              <a:t>true</a:t>
            </a:r>
            <a:r>
              <a:rPr lang="cs-CZ" sz="1800"/>
              <a:t>, </a:t>
            </a:r>
            <a:r>
              <a:rPr lang="cs-CZ" sz="1800">
                <a:latin typeface="Open Sans Medium"/>
                <a:ea typeface="Open Sans Medium"/>
                <a:cs typeface="Open Sans Medium"/>
                <a:sym typeface="Open Sans Medium"/>
              </a:rPr>
              <a:t>false</a:t>
            </a:r>
            <a:endParaRPr sz="18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základní logické operace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>
                <a:latin typeface="Open Sans Medium"/>
                <a:ea typeface="Open Sans Medium"/>
                <a:cs typeface="Open Sans Medium"/>
                <a:sym typeface="Open Sans Medium"/>
              </a:rPr>
              <a:t>AND </a:t>
            </a:r>
            <a:r>
              <a:rPr lang="cs-CZ" sz="1500"/>
              <a:t>(součin)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&amp;&amp;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>
                <a:latin typeface="Open Sans Medium"/>
                <a:ea typeface="Open Sans Medium"/>
                <a:cs typeface="Open Sans Medium"/>
                <a:sym typeface="Open Sans Medium"/>
              </a:rPr>
              <a:t>OR </a:t>
            </a:r>
            <a:r>
              <a:rPr lang="cs-CZ" sz="1500"/>
              <a:t>(součet)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||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výsledky logických operací viz tabulka</a:t>
            </a:r>
            <a:endParaRPr sz="1500"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&amp;&amp;</a:t>
            </a:r>
            <a:r>
              <a:rPr lang="cs-CZ" sz="1800"/>
              <a:t> a 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||</a:t>
            </a:r>
            <a:r>
              <a:rPr lang="cs-CZ" sz="1800"/>
              <a:t> jsou tzv. logické operátory a používají se stejně jako např. + a -</a:t>
            </a:r>
            <a:endParaRPr sz="15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graphicFrame>
        <p:nvGraphicFramePr>
          <p:cNvPr id="432" name="Google Shape;432;p60"/>
          <p:cNvGraphicFramePr/>
          <p:nvPr/>
        </p:nvGraphicFramePr>
        <p:xfrm>
          <a:off x="5356612" y="20488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{8BB823ED-4793-479A-AA87-A9DF0B549952}</a:tableStyleId>
              </a:tblPr>
              <a:tblGrid>
                <a:gridCol w="833550"/>
                <a:gridCol w="833550"/>
                <a:gridCol w="833550"/>
                <a:gridCol w="833550"/>
              </a:tblGrid>
              <a:tr h="4394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vstup1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vstup2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výsledek operace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813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cs-CZ" sz="1400" u="none" cap="none" strike="noStrike">
                          <a:solidFill>
                            <a:schemeClr val="lt1"/>
                          </a:solidFill>
                        </a:rPr>
                        <a:t>AND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cs-CZ" sz="1400" u="none" cap="none" strike="noStrike">
                          <a:solidFill>
                            <a:schemeClr val="lt1"/>
                          </a:solidFill>
                        </a:rPr>
                        <a:t>OR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3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3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33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33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297309b769_0_1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PŘEHLED DATOVÝCH TYPŮ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38" name="Google Shape;438;g3297309b769_0_11"/>
          <p:cNvSpPr txBox="1"/>
          <p:nvPr>
            <p:ph idx="1" type="body"/>
          </p:nvPr>
        </p:nvSpPr>
        <p:spPr>
          <a:xfrm>
            <a:off x="453200" y="1022400"/>
            <a:ext cx="78231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bool </a:t>
            </a:r>
            <a:r>
              <a:rPr lang="cs-CZ" sz="1800">
                <a:solidFill>
                  <a:schemeClr val="accent1"/>
                </a:solidFill>
              </a:rPr>
              <a:t>	</a:t>
            </a:r>
            <a:r>
              <a:rPr lang="cs-CZ" sz="1800"/>
              <a:t>= logická hodnota (true/false)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int</a:t>
            </a:r>
            <a:r>
              <a:rPr lang="cs-CZ" sz="1800">
                <a:solidFill>
                  <a:schemeClr val="accent1"/>
                </a:solidFill>
              </a:rPr>
              <a:t>		</a:t>
            </a:r>
            <a:r>
              <a:rPr lang="cs-CZ" sz="1800"/>
              <a:t>= celé číslo (-10, 0, 12, …)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double</a:t>
            </a:r>
            <a:r>
              <a:rPr lang="cs-CZ" sz="1800">
                <a:solidFill>
                  <a:schemeClr val="accent1"/>
                </a:solidFill>
              </a:rPr>
              <a:t>	</a:t>
            </a:r>
            <a:r>
              <a:rPr lang="cs-CZ" sz="1800"/>
              <a:t>= desetinné číslo (-10.01, 0.0, 12.5, …)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lang="cs-CZ" sz="1800">
                <a:solidFill>
                  <a:schemeClr val="accent1"/>
                </a:solidFill>
              </a:rPr>
              <a:t>	</a:t>
            </a:r>
            <a:r>
              <a:rPr lang="cs-CZ" sz="1800"/>
              <a:t>= řetězec znaků (“Czechitas“, “x“, “123“ , “☺“ , …)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char</a:t>
            </a:r>
            <a:r>
              <a:rPr lang="cs-CZ" sz="1800">
                <a:solidFill>
                  <a:schemeClr val="accent1"/>
                </a:solidFill>
              </a:rPr>
              <a:t>	</a:t>
            </a:r>
            <a:r>
              <a:rPr lang="cs-CZ" sz="1800"/>
              <a:t>= znak </a:t>
            </a:r>
            <a:br>
              <a:rPr lang="cs-CZ" sz="1800"/>
            </a:br>
            <a:r>
              <a:rPr lang="cs-CZ" sz="1800"/>
              <a:t>		(‘C’, ’z’, ’e’, ’c’, ’h’, ’i’, ’t’, ’a’, ’s’, ’x’, ’1’, ’2’, ’3’)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pic>
        <p:nvPicPr>
          <p:cNvPr id="439" name="Google Shape;439;g3297309b769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5600" y="2647825"/>
            <a:ext cx="3296176" cy="162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NAČTENÍ VSTUPU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45" name="Google Shape;445;p56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Opět hotová funkce pro programátora.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Použijeme v případě, že chceme, aby uživatel zadal hodnotu nějaké proměnné sám.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Může se jednat např. o jméno, nebo o počet položek, se kterými má program pracovat.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latin typeface="Open Sans Medium"/>
                <a:ea typeface="Open Sans Medium"/>
                <a:cs typeface="Open Sans Medium"/>
                <a:sym typeface="Open Sans Medium"/>
              </a:rPr>
              <a:t>Vstup vždy ukládáme do proměnné datového typu</a:t>
            </a:r>
            <a:r>
              <a:rPr lang="cs-CZ" sz="1800"/>
              <a:t> </a:t>
            </a: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lang="cs-CZ" sz="1800"/>
              <a:t>.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446" name="Google Shape;446;p56"/>
          <p:cNvSpPr txBox="1"/>
          <p:nvPr/>
        </p:nvSpPr>
        <p:spPr>
          <a:xfrm>
            <a:off x="718275" y="3484525"/>
            <a:ext cx="75264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cs-CZ" sz="2100" u="none" cap="none" strike="noStrike">
                <a:solidFill>
                  <a:srgbClr val="EB008B"/>
                </a:solidFill>
                <a:latin typeface="Roboto Mono"/>
                <a:ea typeface="Roboto Mono"/>
                <a:cs typeface="Roboto Mono"/>
                <a:sym typeface="Roboto Mono"/>
              </a:rPr>
              <a:t>string </a:t>
            </a:r>
            <a:r>
              <a:rPr lang="cs-CZ" sz="2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vstupUzivatele 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= </a:t>
            </a:r>
            <a:r>
              <a:rPr b="1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Console.ReadLine()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b="0" i="0" lang="cs-CZ" sz="2100" u="none" cap="none" strike="noStrike">
                <a:solidFill>
                  <a:srgbClr val="2B399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b="0" i="0" sz="2100" u="none" cap="none" strike="noStrike">
              <a:solidFill>
                <a:srgbClr val="2B399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PODMÍNĚNÝ PŘÍKAZ</a:t>
            </a:r>
            <a:endParaRPr/>
          </a:p>
        </p:txBody>
      </p:sp>
      <p:sp>
        <p:nvSpPr>
          <p:cNvPr id="452" name="Google Shape;452;p4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8eb00e01ff_0_2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PODMÍNĚNÝ PŘÍKAZ </a:t>
            </a:r>
            <a:r>
              <a:rPr lang="cs-CZ">
                <a:solidFill>
                  <a:schemeClr val="accent1"/>
                </a:solidFill>
              </a:rPr>
              <a:t>if/else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58" name="Google Shape;458;g28eb00e01ff_0_24"/>
          <p:cNvSpPr/>
          <p:nvPr/>
        </p:nvSpPr>
        <p:spPr>
          <a:xfrm>
            <a:off x="2191261" y="1385675"/>
            <a:ext cx="1056000" cy="513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Zvolání IF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g28eb00e01ff_0_24"/>
          <p:cNvSpPr/>
          <p:nvPr/>
        </p:nvSpPr>
        <p:spPr>
          <a:xfrm>
            <a:off x="1704576" y="2165063"/>
            <a:ext cx="2029377" cy="1014689"/>
          </a:xfrm>
          <a:prstGeom prst="flowChartDecision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Testovaná podmínka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g28eb00e01ff_0_24"/>
          <p:cNvSpPr/>
          <p:nvPr/>
        </p:nvSpPr>
        <p:spPr>
          <a:xfrm>
            <a:off x="648591" y="3391144"/>
            <a:ext cx="1056000" cy="513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Větev 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g28eb00e01ff_0_24"/>
          <p:cNvSpPr/>
          <p:nvPr/>
        </p:nvSpPr>
        <p:spPr>
          <a:xfrm>
            <a:off x="3733953" y="3391144"/>
            <a:ext cx="1056000" cy="513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Větev 2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2" name="Google Shape;462;g28eb00e01ff_0_24"/>
          <p:cNvCxnSpPr>
            <a:stCxn id="458" idx="2"/>
            <a:endCxn id="459" idx="0"/>
          </p:cNvCxnSpPr>
          <p:nvPr/>
        </p:nvCxnSpPr>
        <p:spPr>
          <a:xfrm>
            <a:off x="2719261" y="1898975"/>
            <a:ext cx="0" cy="266100"/>
          </a:xfrm>
          <a:prstGeom prst="straightConnector1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3" name="Google Shape;463;g28eb00e01ff_0_24"/>
          <p:cNvCxnSpPr>
            <a:stCxn id="459" idx="1"/>
            <a:endCxn id="460" idx="0"/>
          </p:cNvCxnSpPr>
          <p:nvPr/>
        </p:nvCxnSpPr>
        <p:spPr>
          <a:xfrm flipH="1">
            <a:off x="1176576" y="2672408"/>
            <a:ext cx="528000" cy="718800"/>
          </a:xfrm>
          <a:prstGeom prst="bentConnector2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4" name="Google Shape;464;g28eb00e01ff_0_24"/>
          <p:cNvCxnSpPr>
            <a:stCxn id="459" idx="3"/>
            <a:endCxn id="461" idx="0"/>
          </p:cNvCxnSpPr>
          <p:nvPr/>
        </p:nvCxnSpPr>
        <p:spPr>
          <a:xfrm>
            <a:off x="3733953" y="2672408"/>
            <a:ext cx="528000" cy="718800"/>
          </a:xfrm>
          <a:prstGeom prst="bentConnector2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465" name="Google Shape;465;g28eb00e01ff_0_24"/>
          <p:cNvSpPr txBox="1"/>
          <p:nvPr/>
        </p:nvSpPr>
        <p:spPr>
          <a:xfrm>
            <a:off x="859210" y="2364630"/>
            <a:ext cx="81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splněna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g28eb00e01ff_0_24"/>
          <p:cNvSpPr txBox="1"/>
          <p:nvPr/>
        </p:nvSpPr>
        <p:spPr>
          <a:xfrm>
            <a:off x="3733953" y="2364629"/>
            <a:ext cx="1010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nesplněna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ÚKOLY</a:t>
            </a:r>
            <a:endParaRPr/>
          </a:p>
        </p:txBody>
      </p:sp>
      <p:sp>
        <p:nvSpPr>
          <p:cNvPr id="75" name="Google Shape;75;p16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Ale budou samé jednoduché, můžete nám věřit ☺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PODMÍNĚNÝ PŘÍKAZ </a:t>
            </a:r>
            <a:r>
              <a:rPr lang="cs-CZ">
                <a:solidFill>
                  <a:schemeClr val="accent1"/>
                </a:solidFill>
              </a:rPr>
              <a:t>if/else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72" name="Google Shape;472;p58"/>
          <p:cNvSpPr/>
          <p:nvPr/>
        </p:nvSpPr>
        <p:spPr>
          <a:xfrm>
            <a:off x="2191261" y="1385675"/>
            <a:ext cx="1056000" cy="513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Zvolání IF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58"/>
          <p:cNvSpPr/>
          <p:nvPr/>
        </p:nvSpPr>
        <p:spPr>
          <a:xfrm>
            <a:off x="1704576" y="2165063"/>
            <a:ext cx="2029377" cy="1014689"/>
          </a:xfrm>
          <a:prstGeom prst="flowChartDecision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Testovaná podmínka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58"/>
          <p:cNvSpPr/>
          <p:nvPr/>
        </p:nvSpPr>
        <p:spPr>
          <a:xfrm>
            <a:off x="648591" y="3391144"/>
            <a:ext cx="1056000" cy="513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Větev 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58"/>
          <p:cNvSpPr/>
          <p:nvPr/>
        </p:nvSpPr>
        <p:spPr>
          <a:xfrm>
            <a:off x="3733953" y="3391144"/>
            <a:ext cx="1056000" cy="513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Větev 2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6" name="Google Shape;476;p58"/>
          <p:cNvCxnSpPr>
            <a:stCxn id="472" idx="2"/>
            <a:endCxn id="473" idx="0"/>
          </p:cNvCxnSpPr>
          <p:nvPr/>
        </p:nvCxnSpPr>
        <p:spPr>
          <a:xfrm>
            <a:off x="2719261" y="1898975"/>
            <a:ext cx="0" cy="266100"/>
          </a:xfrm>
          <a:prstGeom prst="straightConnector1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7" name="Google Shape;477;p58"/>
          <p:cNvCxnSpPr>
            <a:stCxn id="473" idx="1"/>
            <a:endCxn id="474" idx="0"/>
          </p:cNvCxnSpPr>
          <p:nvPr/>
        </p:nvCxnSpPr>
        <p:spPr>
          <a:xfrm flipH="1">
            <a:off x="1176576" y="2672408"/>
            <a:ext cx="528000" cy="718800"/>
          </a:xfrm>
          <a:prstGeom prst="bentConnector2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8" name="Google Shape;478;p58"/>
          <p:cNvCxnSpPr>
            <a:stCxn id="473" idx="3"/>
            <a:endCxn id="475" idx="0"/>
          </p:cNvCxnSpPr>
          <p:nvPr/>
        </p:nvCxnSpPr>
        <p:spPr>
          <a:xfrm>
            <a:off x="3733953" y="2672408"/>
            <a:ext cx="528000" cy="718800"/>
          </a:xfrm>
          <a:prstGeom prst="bentConnector2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479" name="Google Shape;479;p58"/>
          <p:cNvSpPr txBox="1"/>
          <p:nvPr/>
        </p:nvSpPr>
        <p:spPr>
          <a:xfrm>
            <a:off x="859210" y="2364630"/>
            <a:ext cx="81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splněna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58"/>
          <p:cNvSpPr txBox="1"/>
          <p:nvPr/>
        </p:nvSpPr>
        <p:spPr>
          <a:xfrm>
            <a:off x="3733953" y="2364629"/>
            <a:ext cx="1010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nesplněna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1" name="Google Shape;481;p58"/>
          <p:cNvCxnSpPr/>
          <p:nvPr/>
        </p:nvCxnSpPr>
        <p:spPr>
          <a:xfrm>
            <a:off x="5150200" y="969750"/>
            <a:ext cx="0" cy="4083300"/>
          </a:xfrm>
          <a:prstGeom prst="straightConnector1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82" name="Google Shape;482;p58"/>
          <p:cNvSpPr txBox="1"/>
          <p:nvPr/>
        </p:nvSpPr>
        <p:spPr>
          <a:xfrm>
            <a:off x="5330600" y="818675"/>
            <a:ext cx="2912400" cy="4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s-CZ" sz="16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// Kód před IFem</a:t>
            </a:r>
            <a:br>
              <a:rPr b="0" i="0" lang="cs-CZ" sz="16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b="0" i="0" lang="cs-CZ" sz="16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b="0" i="0" lang="cs-CZ" sz="16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6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testovanaPodminka</a:t>
            </a:r>
            <a:r>
              <a:rPr b="1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6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	//Větev 1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6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else </a:t>
            </a:r>
            <a:r>
              <a:rPr b="0" i="0" lang="cs-CZ" sz="16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// nepovinné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cs-CZ" sz="16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//Větev 2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6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// Kód za IFem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b="0" i="0" sz="16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83" name="Google Shape;483;p58"/>
          <p:cNvCxnSpPr>
            <a:stCxn id="474" idx="2"/>
            <a:endCxn id="484" idx="0"/>
          </p:cNvCxnSpPr>
          <p:nvPr/>
        </p:nvCxnSpPr>
        <p:spPr>
          <a:xfrm flipH="1" rot="-5400000">
            <a:off x="1697841" y="3383194"/>
            <a:ext cx="549000" cy="1591500"/>
          </a:xfrm>
          <a:prstGeom prst="bentConnector3">
            <a:avLst>
              <a:gd fmla="val 50005" name="adj1"/>
            </a:avLst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5" name="Google Shape;485;p58"/>
          <p:cNvCxnSpPr>
            <a:stCxn id="475" idx="2"/>
            <a:endCxn id="484" idx="0"/>
          </p:cNvCxnSpPr>
          <p:nvPr/>
        </p:nvCxnSpPr>
        <p:spPr>
          <a:xfrm rot="5400000">
            <a:off x="3240453" y="3431944"/>
            <a:ext cx="549000" cy="1494000"/>
          </a:xfrm>
          <a:prstGeom prst="bentConnector3">
            <a:avLst>
              <a:gd fmla="val 50005" name="adj1"/>
            </a:avLst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484" name="Google Shape;484;p58"/>
          <p:cNvSpPr/>
          <p:nvPr/>
        </p:nvSpPr>
        <p:spPr>
          <a:xfrm>
            <a:off x="2116875" y="4453500"/>
            <a:ext cx="1302300" cy="3009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Kód za IFem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58"/>
          <p:cNvSpPr/>
          <p:nvPr/>
        </p:nvSpPr>
        <p:spPr>
          <a:xfrm>
            <a:off x="2019375" y="818675"/>
            <a:ext cx="1399800" cy="3009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Kód před IFem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7" name="Google Shape;487;p58"/>
          <p:cNvCxnSpPr>
            <a:stCxn id="486" idx="2"/>
            <a:endCxn id="472" idx="0"/>
          </p:cNvCxnSpPr>
          <p:nvPr/>
        </p:nvCxnSpPr>
        <p:spPr>
          <a:xfrm>
            <a:off x="2719275" y="1119575"/>
            <a:ext cx="0" cy="266100"/>
          </a:xfrm>
          <a:prstGeom prst="straightConnector1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3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SLOŽENÉ ZÁVORKY</a:t>
            </a:r>
            <a:endParaRPr/>
          </a:p>
        </p:txBody>
      </p:sp>
      <p:sp>
        <p:nvSpPr>
          <p:cNvPr id="493" name="Google Shape;493;p63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Ohraničují logický celek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2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PODMÍNĚNÝ PŘÍKAZ </a:t>
            </a:r>
            <a:r>
              <a:rPr lang="cs-CZ">
                <a:solidFill>
                  <a:schemeClr val="accent1"/>
                </a:solidFill>
              </a:rPr>
              <a:t>if/else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99" name="Google Shape;499;p62"/>
          <p:cNvSpPr txBox="1"/>
          <p:nvPr/>
        </p:nvSpPr>
        <p:spPr>
          <a:xfrm>
            <a:off x="452850" y="884535"/>
            <a:ext cx="8238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cs-CZ" sz="18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cs-CZ" sz="18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vek = 15;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8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1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0" i="0" lang="cs-CZ" sz="18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vek &gt;= 18</a:t>
            </a:r>
            <a:r>
              <a:rPr b="1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cs-CZ" sz="1800" u="none" cap="none" strike="noStrike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// Větev 1 - podmínka splněna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cs-CZ" sz="18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Console.WriteLine(“Na zdraví!”);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8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cs-CZ" sz="1800" u="none" cap="none" strike="noStrike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// Větev 2 - podmínka nesplněna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cs-CZ" sz="18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Console.WriteLine(“Mladistvým nenaléváme.”);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8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Console.WriteLine(“Konec programu.”);</a:t>
            </a:r>
            <a:endParaRPr b="0" i="0" sz="18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9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PODMÍNĚNÝ PŘÍKAZ </a:t>
            </a:r>
            <a:r>
              <a:rPr lang="cs-CZ">
                <a:solidFill>
                  <a:schemeClr val="accent1"/>
                </a:solidFill>
              </a:rPr>
              <a:t>if/else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05" name="Google Shape;505;p59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Umožňuje větvit program pro různé možnosti podle splněných/nesplněných podmínek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Podmínka je buď splněna nebo nesplněna -&gt; existují jen dvě možnosti jejího vyhodnocení -&gt; nový datový typ 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endParaRPr b="1"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OPERÁTORY PRO POROVNÁVÁNÍ HODNOT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11" name="Google Shape;511;p61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Podobně jako v matematice, pozor na správný zápis: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větší než		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10 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10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			…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větší nebo rovno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10 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&gt;=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10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		…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menší než		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5 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10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			…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menší nebo rovno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9 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&lt;=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10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			…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rovno		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“a” 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“b”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		…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nerovno		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“a” 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!=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“b”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		…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cs-CZ" sz="1500"/>
              <a:t>	</a:t>
            </a:r>
            <a:endParaRPr sz="15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Výsledkem porovnání je </a:t>
            </a:r>
            <a:r>
              <a:rPr lang="cs-CZ"/>
              <a:t>pak </a:t>
            </a: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bool</a:t>
            </a:r>
            <a:r>
              <a:rPr lang="cs-CZ"/>
              <a:t>. P</a:t>
            </a:r>
            <a:r>
              <a:rPr lang="cs-CZ" sz="1800"/>
              <a:t>orovnání se používá v podmíněných příkazech a dá se skládat pomocí logických operátorů (</a:t>
            </a:r>
            <a:r>
              <a:rPr lang="cs-CZ"/>
              <a:t>&amp;&amp;, ||)</a:t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PODMÍNĚNÝ PŘÍKAZ </a:t>
            </a:r>
            <a:r>
              <a:rPr lang="cs-CZ">
                <a:solidFill>
                  <a:schemeClr val="accent1"/>
                </a:solidFill>
              </a:rPr>
              <a:t>if/else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17" name="Google Shape;517;p64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else </a:t>
            </a:r>
            <a:r>
              <a:rPr lang="cs-CZ" sz="1800"/>
              <a:t>není povinné, použije se pouze v případě, že chceme vykonat nějaké speciální příkazy v případě nesplnění podmínky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složené závorky mohou obsahovat více příkazů dle potřeby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sp>
        <p:nvSpPr>
          <p:cNvPr id="518" name="Google Shape;518;p64"/>
          <p:cNvSpPr txBox="1"/>
          <p:nvPr/>
        </p:nvSpPr>
        <p:spPr>
          <a:xfrm>
            <a:off x="453125" y="2446300"/>
            <a:ext cx="8238300" cy="20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cs-CZ" sz="14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 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 = 12;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 </a:t>
            </a: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 &gt; 10</a:t>
            </a:r>
            <a: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cs-CZ" sz="14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&amp;&amp;</a:t>
            </a:r>
            <a: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 &lt; 25</a:t>
            </a: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Console.WriteLine(“Jsi ve správném intervalu mezi 10 a 25.”);</a:t>
            </a:r>
            <a:b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cislo = cislo + 5;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Console.WriteLine(cislo);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PODMÍNĚNÝ PŘÍKAZ </a:t>
            </a:r>
            <a:r>
              <a:rPr lang="cs-CZ">
                <a:solidFill>
                  <a:schemeClr val="accent1"/>
                </a:solidFill>
              </a:rPr>
              <a:t>else if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24" name="Google Shape;524;p65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Jedná se o rozšíření podmíněného příkazu v případě, že chceme vyhodnotit více podmínek zvlášť -&gt; vytvoříme tím více možných větví programu.</a:t>
            </a:r>
            <a:endParaRPr sz="18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PODMÍNĚNÝ PŘÍKAZ </a:t>
            </a:r>
            <a:r>
              <a:rPr lang="cs-CZ">
                <a:solidFill>
                  <a:schemeClr val="accent1"/>
                </a:solidFill>
              </a:rPr>
              <a:t>else if</a:t>
            </a:r>
            <a:endParaRPr/>
          </a:p>
        </p:txBody>
      </p:sp>
      <p:sp>
        <p:nvSpPr>
          <p:cNvPr id="530" name="Google Shape;530;p66"/>
          <p:cNvSpPr txBox="1"/>
          <p:nvPr/>
        </p:nvSpPr>
        <p:spPr>
          <a:xfrm>
            <a:off x="453200" y="1022425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cs-CZ" sz="14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 = 12;</a:t>
            </a:r>
            <a:b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 &gt; 10</a:t>
            </a: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Console.WriteLine(“Číslo je větší než 10”);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else if</a:t>
            </a:r>
            <a: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 =</a:t>
            </a:r>
            <a:r>
              <a:rPr lang="cs-CZ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10</a:t>
            </a: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Console.WriteLine(“Číslo je rovno 10”);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Console.WriteLine(“Číslo je menší než 10”);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b0f96ec6c4_1_5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LEKCE 3</a:t>
            </a:r>
            <a:endParaRPr/>
          </a:p>
        </p:txBody>
      </p:sp>
      <p:sp>
        <p:nvSpPr>
          <p:cNvPr id="536" name="Google Shape;536;g2b0f96ec6c4_1_5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b0f96ec6c4_0_6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PŘÍKAZ SWITCH</a:t>
            </a:r>
            <a:endParaRPr/>
          </a:p>
        </p:txBody>
      </p:sp>
      <p:sp>
        <p:nvSpPr>
          <p:cNvPr id="542" name="Google Shape;542;g2b0f96ec6c4_0_6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ÚKOLY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453200" y="1022400"/>
            <a:ext cx="82383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Úkoly jsou </a:t>
            </a:r>
            <a:r>
              <a:rPr b="1" lang="cs-CZ" sz="1800"/>
              <a:t>povinné/nepovinné</a:t>
            </a:r>
            <a:r>
              <a:rPr lang="cs-CZ" sz="1800"/>
              <a:t>, nepovinné jsou silně doporučené.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highlight>
                  <a:srgbClr val="FFFF00"/>
                </a:highlight>
              </a:rPr>
              <a:t>Odevzdávají se do portálu moje.czechitas.cz formou odkazu na dotnetfiddle.net</a:t>
            </a:r>
            <a:r>
              <a:rPr lang="cs-CZ" sz="1800"/>
              <a:t>, dostaneš od nás </a:t>
            </a:r>
            <a:r>
              <a:rPr b="1" lang="cs-CZ" sz="1800"/>
              <a:t>individuální zpětnou vazbu</a:t>
            </a:r>
            <a:r>
              <a:rPr lang="cs-CZ" sz="1800"/>
              <a:t>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Snažíme se opravit opravdu vše a odpovědět na všechny dotazy. Využij toho.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Pro získání včasné odpovědi </a:t>
            </a:r>
            <a:r>
              <a:rPr b="1" lang="cs-CZ" sz="1800"/>
              <a:t>odevzdávej úkoly během víkendu</a:t>
            </a:r>
            <a:r>
              <a:rPr lang="cs-CZ" sz="1800"/>
              <a:t>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b0f96ec6c4_0_1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SWITCH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48" name="Google Shape;548;g2b0f96ec6c4_0_11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 čemu je dobrý?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Máte proměnnou, která nabývá </a:t>
            </a:r>
            <a:r>
              <a:rPr b="1"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konečného počtu hodnot 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 chcete, aby se program pro každou tuto hodnotu zachoval rozdílně.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Jedná se o elegantnější alternativu </a:t>
            </a:r>
            <a:r>
              <a:rPr lang="cs-CZ" sz="1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else if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Využijete v kalkulačce ☺</a:t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b0f96ec6c4_0_1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SWITCH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54" name="Google Shape;554;g2b0f96ec6c4_0_16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switch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zvire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case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"pes": 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Console.WriteLine("haf haf");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break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case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"kocka":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Console.WriteLine("mňau mňau");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jeZvireKocka = true; 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break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default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Console.WriteLine("neznámé zvíře");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break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b65f5a034e_6_6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BOOLEAN</a:t>
            </a:r>
            <a:endParaRPr/>
          </a:p>
        </p:txBody>
      </p:sp>
      <p:sp>
        <p:nvSpPr>
          <p:cNvPr id="560" name="Google Shape;560;g2b65f5a034e_6_6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b65f5a034e_6_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DATOVÝ TYP </a:t>
            </a:r>
            <a:r>
              <a:rPr lang="cs-CZ">
                <a:solidFill>
                  <a:schemeClr val="accent1"/>
                </a:solidFill>
              </a:rPr>
              <a:t>bool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66" name="Google Shape;566;g2b65f5a034e_6_0"/>
          <p:cNvSpPr txBox="1"/>
          <p:nvPr>
            <p:ph idx="1" type="body"/>
          </p:nvPr>
        </p:nvSpPr>
        <p:spPr>
          <a:xfrm>
            <a:off x="453200" y="1022399"/>
            <a:ext cx="44196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bool </a:t>
            </a:r>
            <a:r>
              <a:rPr lang="cs-CZ" sz="1800"/>
              <a:t>= logická hodnota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hodnoty: </a:t>
            </a:r>
            <a:r>
              <a:rPr lang="cs-CZ" sz="1800">
                <a:latin typeface="Open Sans Medium"/>
                <a:ea typeface="Open Sans Medium"/>
                <a:cs typeface="Open Sans Medium"/>
                <a:sym typeface="Open Sans Medium"/>
              </a:rPr>
              <a:t>true</a:t>
            </a:r>
            <a:r>
              <a:rPr lang="cs-CZ" sz="1800"/>
              <a:t>, </a:t>
            </a:r>
            <a:r>
              <a:rPr lang="cs-CZ" sz="1800">
                <a:latin typeface="Open Sans Medium"/>
                <a:ea typeface="Open Sans Medium"/>
                <a:cs typeface="Open Sans Medium"/>
                <a:sym typeface="Open Sans Medium"/>
              </a:rPr>
              <a:t>false</a:t>
            </a:r>
            <a:endParaRPr sz="18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základní logické operace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>
                <a:latin typeface="Open Sans Medium"/>
                <a:ea typeface="Open Sans Medium"/>
                <a:cs typeface="Open Sans Medium"/>
                <a:sym typeface="Open Sans Medium"/>
              </a:rPr>
              <a:t>AND </a:t>
            </a:r>
            <a:r>
              <a:rPr lang="cs-CZ" sz="1500"/>
              <a:t>(součin)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&amp;&amp;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>
                <a:latin typeface="Open Sans Medium"/>
                <a:ea typeface="Open Sans Medium"/>
                <a:cs typeface="Open Sans Medium"/>
                <a:sym typeface="Open Sans Medium"/>
              </a:rPr>
              <a:t>OR </a:t>
            </a:r>
            <a:r>
              <a:rPr lang="cs-CZ" sz="1500"/>
              <a:t>(součet)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||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výsledky logických operací viz tabulka</a:t>
            </a:r>
            <a:endParaRPr sz="1500"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&amp;&amp;</a:t>
            </a:r>
            <a:r>
              <a:rPr lang="cs-CZ" sz="1800"/>
              <a:t> a </a:t>
            </a: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||</a:t>
            </a:r>
            <a:r>
              <a:rPr lang="cs-CZ" sz="1800"/>
              <a:t> jsou tzv. logické operátory a používají se stejně jako např. + a -</a:t>
            </a:r>
            <a:endParaRPr sz="15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graphicFrame>
        <p:nvGraphicFramePr>
          <p:cNvPr id="567" name="Google Shape;567;g2b65f5a034e_6_0"/>
          <p:cNvGraphicFramePr/>
          <p:nvPr/>
        </p:nvGraphicFramePr>
        <p:xfrm>
          <a:off x="5356612" y="20488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{8BB823ED-4793-479A-AA87-A9DF0B549952}</a:tableStyleId>
              </a:tblPr>
              <a:tblGrid>
                <a:gridCol w="833550"/>
                <a:gridCol w="833550"/>
                <a:gridCol w="833550"/>
                <a:gridCol w="833550"/>
              </a:tblGrid>
              <a:tr h="4394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vstup1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vstup2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výsledek operace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813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cs-CZ" sz="1400" u="none" cap="none" strike="noStrike">
                          <a:solidFill>
                            <a:schemeClr val="lt1"/>
                          </a:solidFill>
                        </a:rPr>
                        <a:t>AND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cs-CZ" sz="1400" u="none" cap="none" strike="noStrike">
                          <a:solidFill>
                            <a:schemeClr val="lt1"/>
                          </a:solidFill>
                        </a:rPr>
                        <a:t>OR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3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3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33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33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OPERÁTOR NEGACE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73" name="Google Shape;573;p71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Pokud chceme otočit hodnotu logického výrazu, použijeme logický operátor negace “</a:t>
            </a:r>
            <a:r>
              <a:rPr lang="cs-CZ" sz="1800">
                <a:solidFill>
                  <a:schemeClr val="accent1"/>
                </a:solidFill>
              </a:rPr>
              <a:t>!</a:t>
            </a:r>
            <a:r>
              <a:rPr lang="cs-CZ" sz="1800"/>
              <a:t>” - píše se před požadovanou hodnotu: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/>
              <a:t>	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jeCislo = false;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!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jeCislo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Console.WriteLine(“Bohužel, není to číslo.”);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V tomto případě se kód pod podmínkou vykoná, protože se z původní </a:t>
            </a:r>
            <a:r>
              <a:rPr lang="cs-CZ" sz="1800">
                <a:solidFill>
                  <a:schemeClr val="accent4"/>
                </a:solidFill>
              </a:rPr>
              <a:t>false</a:t>
            </a:r>
            <a:r>
              <a:rPr lang="cs-CZ" sz="1800"/>
              <a:t> hodnoty stane </a:t>
            </a:r>
            <a:r>
              <a:rPr lang="cs-CZ" sz="1800">
                <a:solidFill>
                  <a:schemeClr val="accent4"/>
                </a:solidFill>
              </a:rPr>
              <a:t>true</a:t>
            </a:r>
            <a:r>
              <a:rPr lang="cs-CZ" sz="1800"/>
              <a:t> a podmínka je tedy splněna.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7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KONTROLA VSTUPU</a:t>
            </a:r>
            <a:endParaRPr/>
          </a:p>
        </p:txBody>
      </p:sp>
      <p:sp>
        <p:nvSpPr>
          <p:cNvPr id="579" name="Google Shape;579;p67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KONTROLA VSTUPU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85" name="Google Shape;585;p68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V konzolové aplikaci načítáme vstup vždy do proměnné </a:t>
            </a: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lang="cs-CZ" sz="1800"/>
              <a:t>, protože uživatel může na klávesnici naťukat cokoli.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Pokud potřebujeme od uživatele číslo, musíme vstup na číslo převést.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K tomu slouží dvě různé funkce a proces převodu na jiný datový typ se nazývá </a:t>
            </a:r>
            <a:r>
              <a:rPr b="1" lang="cs-CZ" sz="18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parsování</a:t>
            </a:r>
            <a:r>
              <a:rPr lang="cs-CZ" sz="1800"/>
              <a:t>.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9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PARSE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91" name="Google Shape;591;p69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Převede vstup na požadovaný datový typ</a:t>
            </a:r>
            <a:endParaRPr sz="1800"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/>
              <a:t>	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vstup = Console.ReadLine();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cislo = </a:t>
            </a:r>
            <a:r>
              <a:rPr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Parse(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vstup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Do proměnné </a:t>
            </a:r>
            <a:r>
              <a:rPr lang="cs-CZ" sz="1500">
                <a:solidFill>
                  <a:schemeClr val="dk2"/>
                </a:solidFill>
              </a:rPr>
              <a:t>cislo</a:t>
            </a:r>
            <a:r>
              <a:rPr lang="cs-CZ" sz="1500"/>
              <a:t> se uloží hodnota z proměnné vstup převedená na </a:t>
            </a:r>
            <a:r>
              <a:rPr b="1" lang="cs-CZ" sz="15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int</a:t>
            </a:r>
            <a:r>
              <a:rPr lang="cs-CZ" sz="1500"/>
              <a:t>.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To samé funguje pro desetinné číslo:</a:t>
            </a:r>
            <a:endParaRPr sz="1500"/>
          </a:p>
          <a:p>
            <a:pPr indent="0" lvl="0" marL="1143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cs-CZ" sz="1500"/>
              <a:t>		</a:t>
            </a:r>
            <a:r>
              <a:rPr b="1" lang="cs-CZ" sz="15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double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desetinneCislo =</a:t>
            </a:r>
            <a:r>
              <a:rPr lang="cs-CZ" sz="1500">
                <a:solidFill>
                  <a:schemeClr val="dk2"/>
                </a:solidFill>
              </a:rPr>
              <a:t> </a:t>
            </a:r>
            <a:r>
              <a:rPr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Parse(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vstup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Pokud uživatel zadá špatně vstup, funkce vyhodí chybu a program končí.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TRYPARSE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97" name="Google Shape;597;p70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Uloží do </a:t>
            </a: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bool</a:t>
            </a:r>
            <a:r>
              <a:rPr b="1" lang="cs-CZ" sz="18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cs-CZ" sz="1800"/>
              <a:t>proměnné hodnotu, zda se převod povedl a pokud ano, uloží do připravené proměnné hodnotu v požadovaném datovém typu.</a:t>
            </a:r>
            <a:endParaRPr sz="1800"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/>
              <a:t>	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textovyVstup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= 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Console.ReadLine();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prevedeneNaCislo;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jeCislo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TryParse(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textovyVstup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prevedeneNaCislo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!jeCislo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Console.WriteLine("Zadaný vstup není číslo.");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Pokud uživatel zadá špatně vstup, program nevyhodí chybu a můžeme s </a:t>
            </a:r>
            <a:r>
              <a:rPr lang="cs-CZ"/>
              <a:t>n</a:t>
            </a:r>
            <a:r>
              <a:rPr lang="cs-CZ" sz="1800"/>
              <a:t>ím dále pracovat. 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b0f96ec6c4_1_10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LEKCE 4</a:t>
            </a:r>
            <a:endParaRPr/>
          </a:p>
        </p:txBody>
      </p:sp>
      <p:sp>
        <p:nvSpPr>
          <p:cNvPr id="603" name="Google Shape;603;g2b0f96ec6c4_1_10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BUDE TO BOLET?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453200" y="1022399"/>
            <a:ext cx="8238300" cy="31852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To, že jsi na úkolu strávila xx hodin, vůbec nevypovídá o tom, jestli na to máš nebo ne, jestli jsi chytrá, nebo ne, atd. Je to běžná součást učení, znamená to, že pracuješ opravdu intenzivně na tom, aby ses posunula dál a jde ti to!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Neboj se tomu věnovat čas, je to úplně nová věc a na její vstřebání je potřeba zažít i “nepříjemné chvilky zoufalství”.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Nezapomeň ale na pravidelný odpočinek.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dk1"/>
                </a:solidFill>
              </a:rPr>
              <a:t>Odměnou ti bude funkční program, pochopení, jak ho vytvořit a hlavně skvělý pocit!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2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CYKLY</a:t>
            </a:r>
            <a:endParaRPr/>
          </a:p>
        </p:txBody>
      </p:sp>
      <p:sp>
        <p:nvSpPr>
          <p:cNvPr id="609" name="Google Shape;609;p72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CYKLUS </a:t>
            </a:r>
            <a:r>
              <a:rPr lang="cs-CZ">
                <a:solidFill>
                  <a:schemeClr val="accent1"/>
                </a:solidFill>
              </a:rPr>
              <a:t>while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15" name="Google Shape;615;p73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Opakuje sadu příkazů </a:t>
            </a:r>
            <a:r>
              <a:rPr lang="cs-CZ" sz="1800">
                <a:latin typeface="Open Sans SemiBold"/>
                <a:ea typeface="Open Sans SemiBold"/>
                <a:cs typeface="Open Sans SemiBold"/>
                <a:sym typeface="Open Sans SemiBold"/>
              </a:rPr>
              <a:t>dokud platí zadaná podmínka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Pokud bude podmínka platit pořád, vznikne nekonečný cyklus -&gt; program se tzv. </a:t>
            </a:r>
            <a:r>
              <a:rPr lang="cs-CZ" sz="1800">
                <a:latin typeface="Open Sans SemiBold"/>
                <a:ea typeface="Open Sans SemiBold"/>
                <a:cs typeface="Open Sans SemiBold"/>
                <a:sym typeface="Open Sans SemiBold"/>
              </a:rPr>
              <a:t>zacyklí </a:t>
            </a:r>
            <a:r>
              <a:rPr lang="cs-CZ" sz="1800"/>
              <a:t>-&gt; to nechceme ☺</a:t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616" name="Google Shape;616;p73"/>
          <p:cNvSpPr/>
          <p:nvPr/>
        </p:nvSpPr>
        <p:spPr>
          <a:xfrm>
            <a:off x="2700337" y="2402578"/>
            <a:ext cx="914382" cy="301752"/>
          </a:xfrm>
          <a:prstGeom prst="flowChartTerminator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Start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73"/>
          <p:cNvSpPr/>
          <p:nvPr/>
        </p:nvSpPr>
        <p:spPr>
          <a:xfrm>
            <a:off x="2068115" y="3105382"/>
            <a:ext cx="2178843" cy="850105"/>
          </a:xfrm>
          <a:prstGeom prst="flowChartDecision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Podmínka?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73"/>
          <p:cNvSpPr/>
          <p:nvPr/>
        </p:nvSpPr>
        <p:spPr>
          <a:xfrm>
            <a:off x="4697014" y="3955487"/>
            <a:ext cx="914400" cy="612648"/>
          </a:xfrm>
          <a:prstGeom prst="flowChartProcess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Proveď příkazy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73"/>
          <p:cNvSpPr/>
          <p:nvPr/>
        </p:nvSpPr>
        <p:spPr>
          <a:xfrm>
            <a:off x="2700337" y="4371533"/>
            <a:ext cx="914382" cy="301752"/>
          </a:xfrm>
          <a:prstGeom prst="flowChartTerminator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Konec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0" name="Google Shape;620;p73"/>
          <p:cNvCxnSpPr>
            <a:stCxn id="616" idx="2"/>
            <a:endCxn id="617" idx="0"/>
          </p:cNvCxnSpPr>
          <p:nvPr/>
        </p:nvCxnSpPr>
        <p:spPr>
          <a:xfrm>
            <a:off x="3157528" y="2704330"/>
            <a:ext cx="0" cy="401100"/>
          </a:xfrm>
          <a:prstGeom prst="straightConnector1">
            <a:avLst/>
          </a:prstGeom>
          <a:noFill/>
          <a:ln cap="flat" cmpd="sng" w="9525">
            <a:solidFill>
              <a:srgbClr val="EA008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1" name="Google Shape;621;p73"/>
          <p:cNvCxnSpPr>
            <a:stCxn id="617" idx="2"/>
            <a:endCxn id="619" idx="0"/>
          </p:cNvCxnSpPr>
          <p:nvPr/>
        </p:nvCxnSpPr>
        <p:spPr>
          <a:xfrm>
            <a:off x="3157537" y="3955487"/>
            <a:ext cx="0" cy="416100"/>
          </a:xfrm>
          <a:prstGeom prst="straightConnector1">
            <a:avLst/>
          </a:prstGeom>
          <a:noFill/>
          <a:ln cap="flat" cmpd="sng" w="9525">
            <a:solidFill>
              <a:srgbClr val="EA008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2" name="Google Shape;622;p73"/>
          <p:cNvCxnSpPr>
            <a:stCxn id="617" idx="3"/>
            <a:endCxn id="618" idx="0"/>
          </p:cNvCxnSpPr>
          <p:nvPr/>
        </p:nvCxnSpPr>
        <p:spPr>
          <a:xfrm>
            <a:off x="4246958" y="3530435"/>
            <a:ext cx="907200" cy="425100"/>
          </a:xfrm>
          <a:prstGeom prst="bentConnector2">
            <a:avLst/>
          </a:prstGeom>
          <a:noFill/>
          <a:ln cap="flat" cmpd="sng" w="9525">
            <a:solidFill>
              <a:srgbClr val="EA008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3" name="Google Shape;623;p73"/>
          <p:cNvCxnSpPr>
            <a:stCxn id="618" idx="3"/>
          </p:cNvCxnSpPr>
          <p:nvPr/>
        </p:nvCxnSpPr>
        <p:spPr>
          <a:xfrm rot="10800000">
            <a:off x="3157414" y="2904911"/>
            <a:ext cx="2454000" cy="1356900"/>
          </a:xfrm>
          <a:prstGeom prst="bentConnector3">
            <a:avLst>
              <a:gd fmla="val -9316" name="adj1"/>
            </a:avLst>
          </a:prstGeom>
          <a:noFill/>
          <a:ln cap="flat" cmpd="sng" w="9525">
            <a:solidFill>
              <a:srgbClr val="EA0088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24" name="Google Shape;624;p73"/>
          <p:cNvSpPr txBox="1"/>
          <p:nvPr/>
        </p:nvSpPr>
        <p:spPr>
          <a:xfrm>
            <a:off x="4190521" y="3208809"/>
            <a:ext cx="49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73"/>
          <p:cNvSpPr txBox="1"/>
          <p:nvPr/>
        </p:nvSpPr>
        <p:spPr>
          <a:xfrm>
            <a:off x="3118958" y="3907384"/>
            <a:ext cx="56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CYKLUS </a:t>
            </a:r>
            <a:r>
              <a:rPr lang="cs-CZ">
                <a:solidFill>
                  <a:schemeClr val="accent1"/>
                </a:solidFill>
              </a:rPr>
              <a:t>while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31" name="Google Shape;631;p74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cislo = 0;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cislo &lt; 5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8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Console.WriteLine(“Ahoj”);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cislo = cislo + 1;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8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5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Jak umožnit uživateli zadávat vstup opakovaně, dokud nebude správně, aniž by program skončil?</a:t>
            </a:r>
            <a:endParaRPr/>
          </a:p>
        </p:txBody>
      </p:sp>
      <p:sp>
        <p:nvSpPr>
          <p:cNvPr id="637" name="Google Shape;637;p7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ÚLOHA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CYKLUS </a:t>
            </a:r>
            <a:r>
              <a:rPr lang="cs-CZ">
                <a:solidFill>
                  <a:schemeClr val="accent1"/>
                </a:solidFill>
              </a:rPr>
              <a:t>for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43" name="Google Shape;643;p76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Narozdíl od </a:t>
            </a: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while</a:t>
            </a:r>
            <a:r>
              <a:rPr b="1" lang="cs-CZ" sz="18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cs-CZ" sz="1800"/>
              <a:t>se použije v případě, pokud je </a:t>
            </a:r>
            <a:r>
              <a:rPr b="1" lang="cs-CZ" sz="1800"/>
              <a:t>předem znám požadovaný počet opakování cyklu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Veškerá opakovací logika se zapisuje do hlavičky: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vytvoření proměnné - tzv. čítače a přiřazení počáteční hodnoty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ukončovací podmínka (hraniční hodnota čítače)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změna čítače, která postupně vede k dosažení ukončovací podmínky (obvykle se hodnota čítače zvyšuje nebo snižuje o 1)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CYKLUS </a:t>
            </a:r>
            <a:r>
              <a:rPr lang="cs-CZ">
                <a:solidFill>
                  <a:schemeClr val="accent1"/>
                </a:solidFill>
              </a:rPr>
              <a:t>for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49" name="Google Shape;649;p77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i = 0; i &lt; 5; i++)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	Console.WriteLine(i);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87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UKONČOVACÍ PŘÍKAZY</a:t>
            </a:r>
            <a:endParaRPr/>
          </a:p>
        </p:txBody>
      </p:sp>
      <p:sp>
        <p:nvSpPr>
          <p:cNvPr id="655" name="Google Shape;655;p87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8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UKONČOVACÍ PŘÍKAZY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61" name="Google Shape;661;p88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break</a:t>
            </a:r>
            <a:r>
              <a:rPr lang="cs-CZ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cs-CZ" sz="1800"/>
              <a:t> ukončí cyklus 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cs-CZ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cs-CZ" sz="1800"/>
              <a:t> a příkaz 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switch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continue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cs-CZ" sz="1800"/>
              <a:t> ukončí aktuální běh (iteraci) cyklu a přeskočí na další iteraci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cs-CZ" sz="1800"/>
              <a:t> ukončí metodu, pozor pokud je použit v metodě Main, ukončí celý program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/>
              <a:t>Ukončovací příkazy fungují jen pro danou úroveň, pokud máme cyklus zanořený v cyklu, tak se ukončí jen ten zanořený.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9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UKONČOVACÍ PŘÍKAZY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67" name="Google Shape;667;p89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a = 0;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    Console.WriteLine(a);</a:t>
            </a:r>
            <a:br>
              <a:rPr lang="cs-CZ" sz="16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    a++;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a == 5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break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9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UKONČOVACÍ PŘÍKAZY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73" name="Google Shape;673;p90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cs-CZ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y = 0;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int x = 1; x &lt; 101; x++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(x % 7) == 0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continue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    y++;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Console.WriteLine(y);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DOTAZY</a:t>
            </a:r>
            <a:endParaRPr/>
          </a:p>
        </p:txBody>
      </p:sp>
      <p:sp>
        <p:nvSpPr>
          <p:cNvPr id="93" name="Google Shape;93;p19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b0f96ec6c4_1_15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LEKCE 5</a:t>
            </a:r>
            <a:endParaRPr/>
          </a:p>
        </p:txBody>
      </p:sp>
      <p:sp>
        <p:nvSpPr>
          <p:cNvPr id="679" name="Google Shape;679;g2b0f96ec6c4_1_15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Metody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78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CO JE DOBRÉ ZNÁT</a:t>
            </a:r>
            <a:endParaRPr/>
          </a:p>
        </p:txBody>
      </p:sp>
      <p:sp>
        <p:nvSpPr>
          <p:cNvPr id="685" name="Google Shape;685;p78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79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cislo = cislo + 1;		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cislo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++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cislo = cislo - 1;		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cislo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--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cislo = cislo + 5;		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cislo 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+=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5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text = text + </a:t>
            </a:r>
            <a:r>
              <a:rPr lang="cs-CZ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pokračování</a:t>
            </a:r>
            <a:r>
              <a:rPr lang="cs-CZ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cs-CZ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cs-CZ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text 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+=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pokračování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promenna == </a:t>
            </a: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	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promenna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promenna == </a:t>
            </a: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	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!promenna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1" name="Google Shape;691;p79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UŽITEČNÉ ZKRATKY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OPERÁTOR </a:t>
            </a:r>
            <a:r>
              <a:rPr lang="cs-CZ">
                <a:solidFill>
                  <a:schemeClr val="accent1"/>
                </a:solidFill>
              </a:rPr>
              <a:t>modulo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97" name="Google Shape;697;p80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Zbytek po celočíselném dělení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/>
              <a:t>	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7 % 5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 = 2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cs-CZ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10 % 5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 = 0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cs-CZ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6 % 4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 = 2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Hodí se např., pokud se má nějaký příkaz vykonat každý x-násobek (= modulo x je nula) průchodu cyklem.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OPERÁTOR </a:t>
            </a:r>
            <a:r>
              <a:rPr lang="cs-CZ">
                <a:solidFill>
                  <a:schemeClr val="accent1"/>
                </a:solidFill>
              </a:rPr>
              <a:t>modulo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03" name="Google Shape;703;p81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int i = 1; i &lt; 21; i++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 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i % 5 == 0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Console.Write(“!”);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Console.Write(“.”);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82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VÝPIS DO KONZOLE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09" name="Google Shape;709;p82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</a:t>
            </a:r>
            <a:r>
              <a:rPr lang="cs-CZ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800"/>
              <a:t>neodřádkuje příkazový řádek na konci výpisu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Lze tak zapisovat výstupy na jeden řádek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/>
              <a:t>	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Console.Write(i + “ “);  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cs-CZ" sz="16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// ve for cyklu pro i od 0 do 4 včetně vypíše: 0 1 2 3 4</a:t>
            </a:r>
            <a:endParaRPr sz="1800">
              <a:solidFill>
                <a:schemeClr val="accent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Pokud potřebujeme jednorázově odřádkovat, použijeme Console.WriteLine s prázdným argumentem: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/>
              <a:t>	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Console.WriteLine();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8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VÝPIS DO KONZOLE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15" name="Google Shape;715;p83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Interpolovaný text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lze použít ve výpisu v textu na místě, kde má být hodnota proměnné: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jmeno = “Pepa”;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vek = 25;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Console.WriteLine(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$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“Ahoj, jsem 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jmeno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 a je mi 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vek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 let.”);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68e592eedd_0_0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MAIN</a:t>
            </a:r>
            <a:endParaRPr/>
          </a:p>
        </p:txBody>
      </p:sp>
      <p:sp>
        <p:nvSpPr>
          <p:cNvPr id="721" name="Google Shape;721;g268e592eedd_0_0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336f4803595_0_5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br>
              <a:rPr lang="cs-CZ"/>
            </a:br>
            <a:br>
              <a:rPr lang="cs-CZ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Schované přepnutí stylu</a:t>
            </a:r>
            <a:r>
              <a:rPr lang="cs-CZ" sz="1800">
                <a:solidFill>
                  <a:schemeClr val="dk1"/>
                </a:solidFill>
              </a:rPr>
              <a:t>:</a:t>
            </a:r>
            <a:br>
              <a:rPr lang="cs-CZ" sz="1800">
                <a:solidFill>
                  <a:schemeClr val="dk1"/>
                </a:solidFill>
              </a:rPr>
            </a:b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27" name="Google Shape;727;g336f4803595_0_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JAK </a:t>
            </a:r>
            <a:r>
              <a:rPr lang="cs-CZ"/>
              <a:t>SKUTEČNĚ </a:t>
            </a:r>
            <a:r>
              <a:rPr lang="cs-CZ"/>
              <a:t>FUNGUJE NÁŠ PROGRAM?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728" name="Google Shape;728;g336f4803595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50" y="1242527"/>
            <a:ext cx="7765400" cy="6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g336f4803595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650" y="2912000"/>
            <a:ext cx="7892400" cy="147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36f4803595_0_1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JAK SKUTEČNĚ FUNGUJE NÁŠ PROGRAM?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735" name="Google Shape;735;g336f4803595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575" y="1464000"/>
            <a:ext cx="7722849" cy="22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zechitas">
  <a:themeElements>
    <a:clrScheme name="Vlastní 1">
      <a:dk1>
        <a:srgbClr val="000000"/>
      </a:dk1>
      <a:lt1>
        <a:srgbClr val="FFFFFF"/>
      </a:lt1>
      <a:dk2>
        <a:srgbClr val="E6007E"/>
      </a:dk2>
      <a:lt2>
        <a:srgbClr val="2D2E83"/>
      </a:lt2>
      <a:accent1>
        <a:srgbClr val="E6007E"/>
      </a:accent1>
      <a:accent2>
        <a:srgbClr val="FFCB04"/>
      </a:accent2>
      <a:accent3>
        <a:srgbClr val="F36F21"/>
      </a:accent3>
      <a:accent4>
        <a:srgbClr val="8CC63E"/>
      </a:accent4>
      <a:accent5>
        <a:srgbClr val="00BFE7"/>
      </a:accent5>
      <a:accent6>
        <a:srgbClr val="91268F"/>
      </a:accent6>
      <a:hlink>
        <a:srgbClr val="E6007E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Kratochvíla, Jan</dc:creator>
</cp:coreProperties>
</file>